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62" r:id="rId86"/>
    <p:sldId id="340" r:id="rId87"/>
    <p:sldId id="341" r:id="rId88"/>
    <p:sldId id="342" r:id="rId89"/>
    <p:sldId id="363" r:id="rId90"/>
    <p:sldId id="364" r:id="rId91"/>
    <p:sldId id="365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A610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9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idx="21"/>
          </p:nvPr>
        </p:nvSpPr>
        <p:spPr>
          <a:xfrm>
            <a:off x="4673600" y="1828800"/>
            <a:ext cx="9138105" cy="609600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idx="21"/>
          </p:nvPr>
        </p:nvSpPr>
        <p:spPr>
          <a:xfrm>
            <a:off x="4673600" y="1828800"/>
            <a:ext cx="9138105" cy="6096000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sz="half" idx="21"/>
          </p:nvPr>
        </p:nvSpPr>
        <p:spPr>
          <a:xfrm>
            <a:off x="5232400" y="2895600"/>
            <a:ext cx="8186219" cy="546100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628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558800" y="2933700"/>
            <a:ext cx="118872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solidFill>
                  <a:srgbClr val="000000"/>
                </a:solidFill>
              </a:defRPr>
            </a:lvl1pPr>
            <a:lvl2pPr>
              <a:spcBef>
                <a:spcPts val="2400"/>
              </a:spcBef>
              <a:buSzPct val="121000"/>
              <a:defRPr sz="3200">
                <a:solidFill>
                  <a:srgbClr val="000000"/>
                </a:solidFill>
              </a:defRPr>
            </a:lvl2pPr>
            <a:lvl3pPr>
              <a:spcBef>
                <a:spcPts val="2400"/>
              </a:spcBef>
              <a:buSzPct val="100000"/>
              <a:defRPr sz="3200">
                <a:solidFill>
                  <a:srgbClr val="000000"/>
                </a:solidFill>
              </a:defRPr>
            </a:lvl3pPr>
            <a:lvl4pPr>
              <a:spcBef>
                <a:spcPts val="2400"/>
              </a:spcBef>
              <a:defRPr>
                <a:solidFill>
                  <a:srgbClr val="000000"/>
                </a:solidFill>
              </a:defRPr>
            </a:lvl4pPr>
            <a:lvl5pPr>
              <a:spcBef>
                <a:spcPts val="2400"/>
              </a:spcBef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1pPr>
            <a:lvl2pPr marL="12566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2pPr>
            <a:lvl3pPr marL="1701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3pPr>
            <a:lvl4pPr marL="21456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4pPr>
            <a:lvl5pPr marL="2590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mage"/>
          <p:cNvSpPr>
            <a:spLocks noGrp="1"/>
          </p:cNvSpPr>
          <p:nvPr>
            <p:ph type="pic" sz="half" idx="21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203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mage"/>
          <p:cNvSpPr>
            <a:spLocks noGrp="1"/>
          </p:cNvSpPr>
          <p:nvPr>
            <p:ph type="pic" sz="half" idx="21"/>
          </p:nvPr>
        </p:nvSpPr>
        <p:spPr>
          <a:xfrm>
            <a:off x="2438400" y="1638300"/>
            <a:ext cx="8128000" cy="5042206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Image"/>
          <p:cNvSpPr>
            <a:spLocks noGrp="1"/>
          </p:cNvSpPr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221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mage"/>
          <p:cNvSpPr>
            <a:spLocks noGrp="1"/>
          </p:cNvSpPr>
          <p:nvPr>
            <p:ph type="pic" sz="half" idx="21"/>
          </p:nvPr>
        </p:nvSpPr>
        <p:spPr>
          <a:xfrm>
            <a:off x="7124700" y="1612900"/>
            <a:ext cx="4216400" cy="6328742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231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Image"/>
          <p:cNvSpPr>
            <a:spLocks noGrp="1"/>
          </p:cNvSpPr>
          <p:nvPr>
            <p:ph type="pic" sz="quarter" idx="21"/>
          </p:nvPr>
        </p:nvSpPr>
        <p:spPr>
          <a:xfrm>
            <a:off x="7175500" y="2540000"/>
            <a:ext cx="4102100" cy="615718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2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1pPr>
            <a:lvl2pPr marL="12566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2pPr>
            <a:lvl3pPr marL="1701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3pPr>
            <a:lvl4pPr marL="21456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4pPr>
            <a:lvl5pPr marL="2590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1pPr>
            <a:lvl2pPr marL="12566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2pPr>
            <a:lvl3pPr marL="1701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3pPr>
            <a:lvl4pPr marL="21456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4pPr>
            <a:lvl5pPr marL="2590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1pPr>
            <a:lvl2pPr marL="12566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2pPr>
            <a:lvl3pPr marL="1701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3pPr>
            <a:lvl4pPr marL="21456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4pPr>
            <a:lvl5pPr marL="2590120" indent="-494620">
              <a:spcBef>
                <a:spcPts val="3800"/>
              </a:spcBef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half" idx="21"/>
          </p:nvPr>
        </p:nvSpPr>
        <p:spPr>
          <a:xfrm>
            <a:off x="3073400" y="2222500"/>
            <a:ext cx="6853579" cy="4572000"/>
          </a:xfrm>
          <a:prstGeom prst="rect">
            <a:avLst/>
          </a:prstGeom>
          <a:ln w="25400">
            <a:solidFill>
              <a:srgbClr val="FFFFFF"/>
            </a:solidFill>
          </a:ln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sz="half" idx="21"/>
          </p:nvPr>
        </p:nvSpPr>
        <p:spPr>
          <a:xfrm>
            <a:off x="3073400" y="2222500"/>
            <a:ext cx="6853579" cy="4572000"/>
          </a:xfrm>
          <a:prstGeom prst="rect">
            <a:avLst/>
          </a:prstGeom>
          <a:ln w="25400">
            <a:solidFill>
              <a:srgbClr val="FFFFFF"/>
            </a:solidFill>
          </a:ln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Intro to Statistics, Data Analysis and Visualisation in R and Latex"/>
          <p:cNvSpPr txBox="1">
            <a:spLocks noGrp="1"/>
          </p:cNvSpPr>
          <p:nvPr>
            <p:ph type="title"/>
          </p:nvPr>
        </p:nvSpPr>
        <p:spPr>
          <a:xfrm>
            <a:off x="1270000" y="457200"/>
            <a:ext cx="10464800" cy="506234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rPr sz="7200" dirty="0"/>
              <a:t>Intro to Statistics</a:t>
            </a:r>
            <a:r>
              <a:rPr lang="en-US" sz="7200" dirty="0"/>
              <a:t> to Assess Randomized Algorithms </a:t>
            </a:r>
            <a:endParaRPr sz="7200" dirty="0"/>
          </a:p>
        </p:txBody>
      </p:sp>
      <p:sp>
        <p:nvSpPr>
          <p:cNvPr id="271" name="Dr. Andrea Arcuri…"/>
          <p:cNvSpPr txBox="1">
            <a:spLocks noGrp="1"/>
          </p:cNvSpPr>
          <p:nvPr>
            <p:ph type="body" sz="half" idx="1"/>
          </p:nvPr>
        </p:nvSpPr>
        <p:spPr>
          <a:xfrm>
            <a:off x="1079499" y="6393408"/>
            <a:ext cx="11527421" cy="2827189"/>
          </a:xfrm>
          <a:prstGeom prst="rect">
            <a:avLst/>
          </a:prstGeom>
        </p:spPr>
        <p:txBody>
          <a:bodyPr/>
          <a:lstStyle/>
          <a:p>
            <a:pPr marL="0" lvl="5" indent="3296557" algn="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pPr>
            <a:r>
              <a:rPr dirty="0"/>
              <a:t>Dr. Andrea Arcuri</a:t>
            </a:r>
            <a:endParaRPr lang="en-US" dirty="0"/>
          </a:p>
          <a:p>
            <a:pPr marL="0" lvl="5" indent="3296557" algn="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pPr>
            <a:r>
              <a:rPr lang="en-GB" dirty="0"/>
              <a:t>Prof. of Software Engineering</a:t>
            </a:r>
          </a:p>
          <a:p>
            <a:pPr marL="0" lvl="5" indent="3296557" algn="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pPr>
            <a:r>
              <a:rPr lang="en-GB" dirty="0"/>
              <a:t>Kristiania University College, Oslo, Norway</a:t>
            </a:r>
          </a:p>
          <a:p>
            <a:pPr marL="0" lvl="5" indent="3296557" algn="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pPr>
            <a:r>
              <a:rPr lang="en-GB" dirty="0"/>
              <a:t>Oslo Metropolitan University, Oslo, Norway</a:t>
            </a:r>
          </a:p>
          <a:p>
            <a:pPr marL="0" lvl="5" indent="3296557" algn="r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Motivat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Motivating Example</a:t>
            </a:r>
          </a:p>
        </p:txBody>
      </p:sp>
      <p:sp>
        <p:nvSpPr>
          <p:cNvPr id="294" name="Two algorithms,  A and 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Two algorithms,  </a:t>
            </a:r>
            <a:r>
              <a:rPr b="1" dirty="0"/>
              <a:t>A</a:t>
            </a:r>
            <a:r>
              <a:rPr dirty="0"/>
              <a:t> and </a:t>
            </a:r>
            <a:r>
              <a:rPr b="1" dirty="0"/>
              <a:t>B</a:t>
            </a:r>
          </a:p>
          <a:p>
            <a:pPr>
              <a:buSzPct val="101000"/>
            </a:pPr>
            <a:r>
              <a:rPr dirty="0"/>
              <a:t>Run </a:t>
            </a:r>
            <a:r>
              <a:rPr b="1" dirty="0"/>
              <a:t>n=10</a:t>
            </a:r>
            <a:r>
              <a:rPr dirty="0"/>
              <a:t> times, or 1 on n=10 different instances</a:t>
            </a:r>
          </a:p>
          <a:p>
            <a:pPr>
              <a:buSzPct val="101000"/>
            </a:pPr>
            <a:r>
              <a:rPr dirty="0"/>
              <a:t>Binary output: </a:t>
            </a:r>
            <a:r>
              <a:rPr i="1" dirty="0"/>
              <a:t>pass</a:t>
            </a:r>
            <a:r>
              <a:rPr dirty="0"/>
              <a:t> or </a:t>
            </a:r>
            <a:r>
              <a:rPr i="1" dirty="0"/>
              <a:t>fail</a:t>
            </a:r>
          </a:p>
          <a:p>
            <a:pPr>
              <a:buSzPct val="101000"/>
            </a:pPr>
            <a:r>
              <a:rPr b="1" dirty="0"/>
              <a:t>A</a:t>
            </a:r>
            <a:r>
              <a:rPr dirty="0"/>
              <a:t>: successful </a:t>
            </a:r>
            <a:r>
              <a:rPr b="1" dirty="0"/>
              <a:t>7</a:t>
            </a:r>
            <a:r>
              <a:rPr dirty="0"/>
              <a:t> times</a:t>
            </a:r>
          </a:p>
          <a:p>
            <a:pPr>
              <a:buSzPct val="101000"/>
            </a:pPr>
            <a:r>
              <a:rPr b="1" dirty="0"/>
              <a:t>B</a:t>
            </a:r>
            <a:r>
              <a:rPr dirty="0"/>
              <a:t>: successful </a:t>
            </a:r>
            <a:r>
              <a:rPr b="1" dirty="0"/>
              <a:t>5</a:t>
            </a:r>
            <a:r>
              <a:rPr dirty="0"/>
              <a:t> times</a:t>
            </a:r>
          </a:p>
          <a:p>
            <a:pPr>
              <a:buSzPct val="101000"/>
            </a:pPr>
            <a:r>
              <a:rPr b="1" dirty="0"/>
              <a:t>20%</a:t>
            </a:r>
            <a:r>
              <a:rPr dirty="0"/>
              <a:t> of success rate difference</a:t>
            </a:r>
            <a:endParaRPr lang="en-US" dirty="0"/>
          </a:p>
          <a:p>
            <a:pPr>
              <a:buSzPct val="101000"/>
            </a:pPr>
            <a:r>
              <a:rPr lang="en-GB" i="1" dirty="0"/>
              <a:t>Is </a:t>
            </a:r>
            <a:r>
              <a:rPr lang="en-GB" b="1" i="1" dirty="0"/>
              <a:t>A</a:t>
            </a:r>
            <a:r>
              <a:rPr lang="en-GB" i="1" dirty="0"/>
              <a:t> better than </a:t>
            </a:r>
            <a:r>
              <a:rPr lang="en-GB" b="1" i="1" dirty="0"/>
              <a:t>B</a:t>
            </a:r>
            <a:r>
              <a:rPr lang="en-GB" i="1" dirty="0"/>
              <a:t>???</a:t>
            </a:r>
            <a:endParaRPr i="1" dirty="0"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bestSelectionTable &lt;- function(){…"/>
          <p:cNvSpPr txBox="1">
            <a:spLocks noGrp="1"/>
          </p:cNvSpPr>
          <p:nvPr>
            <p:ph type="body" idx="1"/>
          </p:nvPr>
        </p:nvSpPr>
        <p:spPr>
          <a:xfrm>
            <a:off x="558800" y="98524"/>
            <a:ext cx="11887200" cy="955655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/>
              <a:t>bestSelectionTable</a:t>
            </a:r>
            <a:r>
              <a:rPr dirty="0"/>
              <a:t> &lt;- </a:t>
            </a:r>
            <a:r>
              <a:rPr dirty="0">
                <a:solidFill>
                  <a:srgbClr val="931B72"/>
                </a:solidFill>
              </a:rPr>
              <a:t>function</a:t>
            </a:r>
            <a:r>
              <a:rPr dirty="0"/>
              <a:t>(){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dt &lt;- </a:t>
            </a:r>
            <a:r>
              <a:rPr dirty="0" err="1"/>
              <a:t>read.table</a:t>
            </a:r>
            <a:r>
              <a:rPr dirty="0"/>
              <a:t>(</a:t>
            </a:r>
            <a:r>
              <a:rPr dirty="0" err="1"/>
              <a:t>gzfile</a:t>
            </a:r>
            <a:r>
              <a:rPr dirty="0"/>
              <a:t>(SELECTION_ZIP_FILE),header=T)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TABLE = paste(GENERATED_FILES,</a:t>
            </a:r>
            <a:r>
              <a:rPr dirty="0">
                <a:solidFill>
                  <a:srgbClr val="5157BD"/>
                </a:solidFill>
              </a:rPr>
              <a:t>"/tableSelection.</a:t>
            </a:r>
            <a:r>
              <a:rPr dirty="0" err="1">
                <a:solidFill>
                  <a:srgbClr val="5157BD"/>
                </a:solidFill>
              </a:rPr>
              <a:t>tex</a:t>
            </a:r>
            <a:r>
              <a:rPr dirty="0">
                <a:solidFill>
                  <a:srgbClr val="5157BD"/>
                </a:solidFill>
              </a:rPr>
              <a:t>"</a:t>
            </a:r>
            <a:r>
              <a:rPr dirty="0"/>
              <a:t>,</a:t>
            </a:r>
            <a:r>
              <a:rPr dirty="0" err="1"/>
              <a:t>sep</a:t>
            </a:r>
            <a:r>
              <a:rPr dirty="0"/>
              <a:t>=</a:t>
            </a:r>
            <a:r>
              <a:rPr dirty="0">
                <a:solidFill>
                  <a:srgbClr val="5157BD"/>
                </a:solidFill>
              </a:rPr>
              <a:t>""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unlink(TABLE)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sink(TABLE, append=</a:t>
            </a:r>
            <a:r>
              <a:rPr dirty="0">
                <a:solidFill>
                  <a:srgbClr val="932192"/>
                </a:solidFill>
              </a:rPr>
              <a:t>TRUE</a:t>
            </a:r>
            <a:r>
              <a:rPr dirty="0"/>
              <a:t>, split=</a:t>
            </a:r>
            <a:r>
              <a:rPr dirty="0">
                <a:solidFill>
                  <a:srgbClr val="932192"/>
                </a:solidFill>
              </a:rPr>
              <a:t>TRUE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5157B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cat(</a:t>
            </a:r>
            <a:r>
              <a:rPr dirty="0"/>
              <a:t>"\\begin{tabular}{ l @{\\hspace{0.5cm}}r@{\\hspace{0.5cm}}r@{\\hspace{0.5cm}} r@{\\</a:t>
            </a:r>
            <a:r>
              <a:rPr dirty="0" err="1"/>
              <a:t>hspace</a:t>
            </a:r>
            <a:r>
              <a:rPr dirty="0"/>
              <a:t>{0.5cm}}r }\\</a:t>
            </a:r>
            <a:r>
              <a:rPr dirty="0" err="1"/>
              <a:t>toprule</a:t>
            </a:r>
            <a:r>
              <a:rPr dirty="0"/>
              <a:t>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"\n"</a:t>
            </a:r>
            <a:r>
              <a:rPr dirty="0">
                <a:solidFill>
                  <a:srgbClr val="000000"/>
                </a:solidFill>
              </a:rP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5157B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cat(</a:t>
            </a:r>
            <a:r>
              <a:rPr dirty="0"/>
              <a:t>"Class &amp; Base &amp; JEE &amp; $\\hat{A}_{12}$ &amp; $p$-value \\\\"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"\n"</a:t>
            </a:r>
            <a:r>
              <a:rPr dirty="0">
                <a:solidFill>
                  <a:srgbClr val="000000"/>
                </a:solidFill>
              </a:rP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5157B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cat(</a:t>
            </a:r>
            <a:r>
              <a:rPr dirty="0"/>
              <a:t>"\\midrule"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"\n"</a:t>
            </a:r>
            <a:r>
              <a:rPr dirty="0">
                <a:solidFill>
                  <a:srgbClr val="000000"/>
                </a:solidFill>
              </a:rP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 err="1"/>
              <a:t>Bv</a:t>
            </a:r>
            <a:r>
              <a:rPr dirty="0"/>
              <a:t> = c(); </a:t>
            </a:r>
            <a:r>
              <a:rPr dirty="0" err="1"/>
              <a:t>Fv</a:t>
            </a:r>
            <a:r>
              <a:rPr dirty="0"/>
              <a:t> = c(); Av = c()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selection = </a:t>
            </a:r>
            <a:r>
              <a:rPr dirty="0" err="1"/>
              <a:t>getBestClassesSelection</a:t>
            </a:r>
            <a:r>
              <a:rPr dirty="0"/>
              <a:t>(dt,</a:t>
            </a:r>
            <a:r>
              <a:rPr dirty="0">
                <a:solidFill>
                  <a:srgbClr val="011892"/>
                </a:solidFill>
              </a:rPr>
              <a:t>25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projects = sort(unique(</a:t>
            </a:r>
            <a:r>
              <a:rPr dirty="0" err="1"/>
              <a:t>dt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group_id</a:t>
            </a:r>
            <a:r>
              <a:rPr dirty="0"/>
              <a:t>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B72"/>
                </a:solidFill>
              </a:rPr>
              <a:t>for</a:t>
            </a:r>
            <a:r>
              <a:rPr dirty="0"/>
              <a:t>(</a:t>
            </a:r>
            <a:r>
              <a:rPr dirty="0" err="1"/>
              <a:t>proj</a:t>
            </a:r>
            <a:r>
              <a:rPr dirty="0"/>
              <a:t> </a:t>
            </a:r>
            <a:r>
              <a:rPr dirty="0">
                <a:solidFill>
                  <a:srgbClr val="931B72"/>
                </a:solidFill>
              </a:rPr>
              <a:t>in</a:t>
            </a:r>
            <a:r>
              <a:rPr dirty="0"/>
              <a:t> projects){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classes = unique(</a:t>
            </a:r>
            <a:r>
              <a:rPr dirty="0" err="1"/>
              <a:t>dt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TARGET_CLASS</a:t>
            </a:r>
            <a:r>
              <a:rPr dirty="0">
                <a:solidFill>
                  <a:srgbClr val="4F7272"/>
                </a:solidFill>
              </a:rPr>
              <a:t>[</a:t>
            </a:r>
            <a:r>
              <a:rPr dirty="0" err="1"/>
              <a:t>dt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group_id</a:t>
            </a:r>
            <a:r>
              <a:rPr dirty="0">
                <a:solidFill>
                  <a:srgbClr val="B05691"/>
                </a:solidFill>
              </a:rPr>
              <a:t>==</a:t>
            </a:r>
            <a:r>
              <a:rPr dirty="0" err="1"/>
              <a:t>proj</a:t>
            </a:r>
            <a:r>
              <a:rPr dirty="0">
                <a:solidFill>
                  <a:srgbClr val="4F7272"/>
                </a:solidFill>
              </a:rPr>
              <a:t>]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classes = sort(classes</a:t>
            </a:r>
            <a:r>
              <a:rPr dirty="0">
                <a:solidFill>
                  <a:srgbClr val="4F7272"/>
                </a:solidFill>
              </a:rPr>
              <a:t>[</a:t>
            </a:r>
            <a:r>
              <a:rPr dirty="0" err="1"/>
              <a:t>areInTheSubset</a:t>
            </a:r>
            <a:r>
              <a:rPr dirty="0"/>
              <a:t>(</a:t>
            </a:r>
            <a:r>
              <a:rPr dirty="0" err="1"/>
              <a:t>classes,selection</a:t>
            </a:r>
            <a:r>
              <a:rPr dirty="0"/>
              <a:t>)</a:t>
            </a:r>
            <a:r>
              <a:rPr dirty="0">
                <a:solidFill>
                  <a:srgbClr val="4F7272"/>
                </a:solidFill>
              </a:rPr>
              <a:t>]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>
                <a:solidFill>
                  <a:srgbClr val="931B72"/>
                </a:solidFill>
              </a:rPr>
              <a:t>for</a:t>
            </a:r>
            <a:r>
              <a:rPr dirty="0"/>
              <a:t>(cl </a:t>
            </a:r>
            <a:r>
              <a:rPr dirty="0">
                <a:solidFill>
                  <a:srgbClr val="931B72"/>
                </a:solidFill>
              </a:rPr>
              <a:t>in</a:t>
            </a:r>
            <a:r>
              <a:rPr dirty="0"/>
              <a:t> classes){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mask = </a:t>
            </a:r>
            <a:r>
              <a:rPr dirty="0" err="1"/>
              <a:t>dt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group_id</a:t>
            </a:r>
            <a:r>
              <a:rPr dirty="0">
                <a:solidFill>
                  <a:srgbClr val="B05691"/>
                </a:solidFill>
              </a:rPr>
              <a:t>==</a:t>
            </a:r>
            <a:r>
              <a:rPr dirty="0" err="1"/>
              <a:t>proj</a:t>
            </a:r>
            <a:r>
              <a:rPr dirty="0"/>
              <a:t> </a:t>
            </a:r>
            <a:r>
              <a:rPr dirty="0">
                <a:solidFill>
                  <a:srgbClr val="B05691"/>
                </a:solidFill>
              </a:rPr>
              <a:t>&amp;</a:t>
            </a:r>
            <a:r>
              <a:rPr dirty="0"/>
              <a:t> </a:t>
            </a:r>
            <a:r>
              <a:rPr dirty="0" err="1"/>
              <a:t>dt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TARGET_CLASS</a:t>
            </a:r>
            <a:r>
              <a:rPr dirty="0">
                <a:solidFill>
                  <a:srgbClr val="B05691"/>
                </a:solidFill>
              </a:rPr>
              <a:t>==</a:t>
            </a:r>
            <a:r>
              <a:rPr dirty="0"/>
              <a:t>cl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base = </a:t>
            </a:r>
            <a:r>
              <a:rPr dirty="0" err="1"/>
              <a:t>dt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BranchCoverage</a:t>
            </a:r>
            <a:r>
              <a:rPr dirty="0">
                <a:solidFill>
                  <a:srgbClr val="4F7272"/>
                </a:solidFill>
              </a:rPr>
              <a:t>[</a:t>
            </a:r>
            <a:r>
              <a:rPr dirty="0"/>
              <a:t>mask </a:t>
            </a:r>
            <a:r>
              <a:rPr dirty="0">
                <a:solidFill>
                  <a:srgbClr val="B05691"/>
                </a:solidFill>
              </a:rPr>
              <a:t>&amp;</a:t>
            </a:r>
            <a:r>
              <a:rPr dirty="0"/>
              <a:t> </a:t>
            </a:r>
            <a:r>
              <a:rPr dirty="0" err="1"/>
              <a:t>dt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configuration_id</a:t>
            </a:r>
            <a:r>
              <a:rPr dirty="0">
                <a:solidFill>
                  <a:srgbClr val="B05691"/>
                </a:solidFill>
              </a:rPr>
              <a:t>==</a:t>
            </a:r>
            <a:r>
              <a:rPr dirty="0">
                <a:solidFill>
                  <a:srgbClr val="5157BD"/>
                </a:solidFill>
              </a:rPr>
              <a:t>"Base"</a:t>
            </a:r>
            <a:r>
              <a:rPr dirty="0">
                <a:solidFill>
                  <a:srgbClr val="4F7272"/>
                </a:solidFill>
              </a:rPr>
              <a:t>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</a:t>
            </a:r>
            <a:r>
              <a:rPr dirty="0" err="1"/>
              <a:t>pafm</a:t>
            </a:r>
            <a:r>
              <a:rPr dirty="0"/>
              <a:t> = </a:t>
            </a:r>
            <a:r>
              <a:rPr dirty="0" err="1"/>
              <a:t>dt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BranchCoverage</a:t>
            </a:r>
            <a:r>
              <a:rPr dirty="0">
                <a:solidFill>
                  <a:srgbClr val="4F7272"/>
                </a:solidFill>
              </a:rPr>
              <a:t>[</a:t>
            </a:r>
            <a:r>
              <a:rPr dirty="0"/>
              <a:t>mask </a:t>
            </a:r>
            <a:r>
              <a:rPr dirty="0">
                <a:solidFill>
                  <a:srgbClr val="B05691"/>
                </a:solidFill>
              </a:rPr>
              <a:t>&amp;</a:t>
            </a:r>
            <a:r>
              <a:rPr dirty="0"/>
              <a:t> </a:t>
            </a:r>
            <a:r>
              <a:rPr dirty="0" err="1"/>
              <a:t>dt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configuration_id</a:t>
            </a:r>
            <a:r>
              <a:rPr dirty="0">
                <a:solidFill>
                  <a:srgbClr val="B05691"/>
                </a:solidFill>
              </a:rPr>
              <a:t>==</a:t>
            </a:r>
            <a:r>
              <a:rPr dirty="0">
                <a:solidFill>
                  <a:srgbClr val="5157BD"/>
                </a:solidFill>
              </a:rPr>
              <a:t>"JEE"</a:t>
            </a:r>
            <a:r>
              <a:rPr dirty="0">
                <a:solidFill>
                  <a:srgbClr val="4F7272"/>
                </a:solidFill>
              </a:rPr>
              <a:t>]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a12 = </a:t>
            </a:r>
            <a:r>
              <a:rPr dirty="0" err="1"/>
              <a:t>measureA</a:t>
            </a:r>
            <a:r>
              <a:rPr dirty="0"/>
              <a:t>(</a:t>
            </a:r>
            <a:r>
              <a:rPr dirty="0" err="1"/>
              <a:t>pafm,base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w = </a:t>
            </a:r>
            <a:r>
              <a:rPr dirty="0" err="1"/>
              <a:t>wilcox.test</a:t>
            </a:r>
            <a:r>
              <a:rPr dirty="0"/>
              <a:t>(</a:t>
            </a:r>
            <a:r>
              <a:rPr dirty="0" err="1"/>
              <a:t>base,pafm,exact</a:t>
            </a:r>
            <a:r>
              <a:rPr dirty="0"/>
              <a:t>=</a:t>
            </a:r>
            <a:r>
              <a:rPr dirty="0" err="1">
                <a:solidFill>
                  <a:srgbClr val="932192"/>
                </a:solidFill>
              </a:rPr>
              <a:t>FALSE</a:t>
            </a:r>
            <a:r>
              <a:rPr dirty="0" err="1"/>
              <a:t>,paired</a:t>
            </a:r>
            <a:r>
              <a:rPr dirty="0"/>
              <a:t>=</a:t>
            </a:r>
            <a:r>
              <a:rPr dirty="0">
                <a:solidFill>
                  <a:srgbClr val="932192"/>
                </a:solidFill>
              </a:rPr>
              <a:t>FALSE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</a:t>
            </a:r>
            <a:r>
              <a:rPr dirty="0" err="1"/>
              <a:t>pv</a:t>
            </a:r>
            <a:r>
              <a:rPr dirty="0"/>
              <a:t> = </a:t>
            </a:r>
            <a:r>
              <a:rPr dirty="0" err="1"/>
              <a:t>w</a:t>
            </a:r>
            <a:r>
              <a:rPr dirty="0" err="1">
                <a:solidFill>
                  <a:srgbClr val="4F7272"/>
                </a:solidFill>
              </a:rPr>
              <a:t>$</a:t>
            </a:r>
            <a:r>
              <a:rPr dirty="0" err="1"/>
              <a:t>p.value</a:t>
            </a:r>
            <a:endParaRPr dirty="0"/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</a:t>
            </a:r>
            <a:r>
              <a:rPr dirty="0">
                <a:solidFill>
                  <a:srgbClr val="931B72"/>
                </a:solidFill>
              </a:rPr>
              <a:t>if</a:t>
            </a:r>
            <a:r>
              <a:rPr dirty="0"/>
              <a:t>(</a:t>
            </a:r>
            <a:r>
              <a:rPr dirty="0" err="1"/>
              <a:t>is.nan</a:t>
            </a:r>
            <a:r>
              <a:rPr dirty="0"/>
              <a:t>(</a:t>
            </a:r>
            <a:r>
              <a:rPr dirty="0" err="1"/>
              <a:t>pv</a:t>
            </a:r>
            <a:r>
              <a:rPr dirty="0"/>
              <a:t>)) {</a:t>
            </a:r>
            <a:r>
              <a:rPr dirty="0" err="1"/>
              <a:t>pv</a:t>
            </a:r>
            <a:r>
              <a:rPr dirty="0"/>
              <a:t> = </a:t>
            </a:r>
            <a:r>
              <a:rPr dirty="0">
                <a:solidFill>
                  <a:srgbClr val="011892"/>
                </a:solidFill>
              </a:rPr>
              <a:t>1</a:t>
            </a:r>
            <a:r>
              <a:rPr dirty="0"/>
              <a:t>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stat = </a:t>
            </a:r>
            <a:r>
              <a:rPr dirty="0" err="1"/>
              <a:t>pv</a:t>
            </a:r>
            <a:r>
              <a:rPr dirty="0"/>
              <a:t> </a:t>
            </a:r>
            <a:r>
              <a:rPr dirty="0">
                <a:solidFill>
                  <a:srgbClr val="B05691"/>
                </a:solidFill>
              </a:rPr>
              <a:t>&lt;</a:t>
            </a:r>
            <a:r>
              <a:rPr dirty="0"/>
              <a:t> </a:t>
            </a:r>
            <a:r>
              <a:rPr dirty="0">
                <a:solidFill>
                  <a:srgbClr val="011892"/>
                </a:solidFill>
              </a:rPr>
              <a:t>0.05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01189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		</a:t>
            </a:r>
            <a:r>
              <a:rPr dirty="0">
                <a:solidFill>
                  <a:srgbClr val="931B72"/>
                </a:solidFill>
              </a:rPr>
              <a:t>if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 err="1">
                <a:solidFill>
                  <a:srgbClr val="000000"/>
                </a:solidFill>
              </a:rPr>
              <a:t>pv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B05691"/>
                </a:solidFill>
              </a:rPr>
              <a:t>&lt;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0.001</a:t>
            </a:r>
            <a:r>
              <a:rPr dirty="0">
                <a:solidFill>
                  <a:srgbClr val="000000"/>
                </a:solidFill>
              </a:rPr>
              <a:t>){ </a:t>
            </a:r>
            <a:r>
              <a:rPr dirty="0" err="1">
                <a:solidFill>
                  <a:srgbClr val="000000"/>
                </a:solidFill>
              </a:rPr>
              <a:t>pv</a:t>
            </a:r>
            <a:r>
              <a:rPr dirty="0">
                <a:solidFill>
                  <a:srgbClr val="000000"/>
                </a:solidFill>
              </a:rPr>
              <a:t> = </a:t>
            </a:r>
            <a:r>
              <a:rPr dirty="0"/>
              <a:t>"\\le 0.001"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} </a:t>
            </a:r>
            <a:r>
              <a:rPr dirty="0">
                <a:solidFill>
                  <a:srgbClr val="931B72"/>
                </a:solidFill>
              </a:rPr>
              <a:t>else</a:t>
            </a:r>
            <a:r>
              <a:rPr dirty="0"/>
              <a:t> { </a:t>
            </a:r>
            <a:r>
              <a:rPr dirty="0" err="1"/>
              <a:t>pv</a:t>
            </a:r>
            <a:r>
              <a:rPr dirty="0"/>
              <a:t> = </a:t>
            </a:r>
            <a:r>
              <a:rPr dirty="0" err="1"/>
              <a:t>formatC</a:t>
            </a:r>
            <a:r>
              <a:rPr dirty="0"/>
              <a:t>(</a:t>
            </a:r>
            <a:r>
              <a:rPr dirty="0" err="1"/>
              <a:t>pv,digits</a:t>
            </a:r>
            <a:r>
              <a:rPr dirty="0"/>
              <a:t>=</a:t>
            </a:r>
            <a:r>
              <a:rPr dirty="0">
                <a:solidFill>
                  <a:srgbClr val="011892"/>
                </a:solidFill>
              </a:rPr>
              <a:t>3</a:t>
            </a:r>
            <a:r>
              <a:rPr dirty="0"/>
              <a:t>,format=</a:t>
            </a:r>
            <a:r>
              <a:rPr dirty="0">
                <a:solidFill>
                  <a:srgbClr val="5157BD"/>
                </a:solidFill>
              </a:rPr>
              <a:t>"f"</a:t>
            </a:r>
            <a:r>
              <a:rPr dirty="0"/>
              <a:t>)}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cat(</a:t>
            </a:r>
            <a:r>
              <a:rPr dirty="0" err="1"/>
              <a:t>getClassName</a:t>
            </a:r>
            <a:r>
              <a:rPr dirty="0"/>
              <a:t>(cl))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cat(</a:t>
            </a:r>
            <a:r>
              <a:rPr dirty="0">
                <a:solidFill>
                  <a:srgbClr val="5157BD"/>
                </a:solidFill>
              </a:rPr>
              <a:t>" &amp; “</a:t>
            </a:r>
            <a:r>
              <a:rPr dirty="0"/>
              <a:t>); cat(</a:t>
            </a:r>
            <a:r>
              <a:rPr dirty="0" err="1"/>
              <a:t>formatC</a:t>
            </a:r>
            <a:r>
              <a:rPr dirty="0"/>
              <a:t>(</a:t>
            </a:r>
            <a:r>
              <a:rPr dirty="0">
                <a:solidFill>
                  <a:srgbClr val="011892"/>
                </a:solidFill>
              </a:rPr>
              <a:t>100</a:t>
            </a:r>
            <a:r>
              <a:rPr dirty="0">
                <a:solidFill>
                  <a:srgbClr val="B05691"/>
                </a:solidFill>
              </a:rPr>
              <a:t>*</a:t>
            </a:r>
            <a:r>
              <a:rPr dirty="0"/>
              <a:t>mean(base),digits=</a:t>
            </a:r>
            <a:r>
              <a:rPr dirty="0">
                <a:solidFill>
                  <a:srgbClr val="011892"/>
                </a:solidFill>
              </a:rPr>
              <a:t>1</a:t>
            </a:r>
            <a:r>
              <a:rPr dirty="0"/>
              <a:t>,format=</a:t>
            </a:r>
            <a:r>
              <a:rPr dirty="0">
                <a:solidFill>
                  <a:srgbClr val="5157BD"/>
                </a:solidFill>
              </a:rPr>
              <a:t>"f"</a:t>
            </a:r>
            <a:r>
              <a:rPr dirty="0"/>
              <a:t>),</a:t>
            </a:r>
            <a:r>
              <a:rPr dirty="0">
                <a:solidFill>
                  <a:srgbClr val="5157BD"/>
                </a:solidFill>
              </a:rPr>
              <a:t>"\\%"</a:t>
            </a:r>
            <a:r>
              <a:rPr dirty="0"/>
              <a:t>,</a:t>
            </a:r>
            <a:r>
              <a:rPr dirty="0" err="1"/>
              <a:t>sep</a:t>
            </a:r>
            <a:r>
              <a:rPr dirty="0"/>
              <a:t>=</a:t>
            </a:r>
            <a:r>
              <a:rPr dirty="0">
                <a:solidFill>
                  <a:srgbClr val="5157BD"/>
                </a:solidFill>
              </a:rPr>
              <a:t>""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cat(</a:t>
            </a:r>
            <a:r>
              <a:rPr dirty="0">
                <a:solidFill>
                  <a:srgbClr val="5157BD"/>
                </a:solidFill>
              </a:rPr>
              <a:t>" &amp; “</a:t>
            </a:r>
            <a:r>
              <a:rPr dirty="0"/>
              <a:t>); cat(</a:t>
            </a:r>
            <a:r>
              <a:rPr dirty="0" err="1"/>
              <a:t>formatC</a:t>
            </a:r>
            <a:r>
              <a:rPr dirty="0"/>
              <a:t>(</a:t>
            </a:r>
            <a:r>
              <a:rPr dirty="0">
                <a:solidFill>
                  <a:srgbClr val="011892"/>
                </a:solidFill>
              </a:rPr>
              <a:t>100</a:t>
            </a:r>
            <a:r>
              <a:rPr dirty="0">
                <a:solidFill>
                  <a:srgbClr val="B05691"/>
                </a:solidFill>
              </a:rPr>
              <a:t>*</a:t>
            </a:r>
            <a:r>
              <a:rPr dirty="0"/>
              <a:t>mean(</a:t>
            </a:r>
            <a:r>
              <a:rPr dirty="0" err="1"/>
              <a:t>pafm</a:t>
            </a:r>
            <a:r>
              <a:rPr dirty="0"/>
              <a:t>),digits=</a:t>
            </a:r>
            <a:r>
              <a:rPr dirty="0">
                <a:solidFill>
                  <a:srgbClr val="011892"/>
                </a:solidFill>
              </a:rPr>
              <a:t>1</a:t>
            </a:r>
            <a:r>
              <a:rPr dirty="0"/>
              <a:t>,format=</a:t>
            </a:r>
            <a:r>
              <a:rPr dirty="0">
                <a:solidFill>
                  <a:srgbClr val="5157BD"/>
                </a:solidFill>
              </a:rPr>
              <a:t>"f"</a:t>
            </a:r>
            <a:r>
              <a:rPr dirty="0"/>
              <a:t>),</a:t>
            </a:r>
            <a:r>
              <a:rPr dirty="0">
                <a:solidFill>
                  <a:srgbClr val="5157BD"/>
                </a:solidFill>
              </a:rPr>
              <a:t>"\\%"</a:t>
            </a:r>
            <a:r>
              <a:rPr dirty="0"/>
              <a:t>,</a:t>
            </a:r>
            <a:r>
              <a:rPr dirty="0" err="1"/>
              <a:t>sep</a:t>
            </a:r>
            <a:r>
              <a:rPr dirty="0"/>
              <a:t>=</a:t>
            </a:r>
            <a:r>
              <a:rPr dirty="0">
                <a:solidFill>
                  <a:srgbClr val="5157BD"/>
                </a:solidFill>
              </a:rPr>
              <a:t>""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a12Formatted = </a:t>
            </a:r>
            <a:r>
              <a:rPr dirty="0" err="1"/>
              <a:t>formatC</a:t>
            </a:r>
            <a:r>
              <a:rPr dirty="0"/>
              <a:t>(a12,digits=</a:t>
            </a:r>
            <a:r>
              <a:rPr dirty="0">
                <a:solidFill>
                  <a:srgbClr val="011892"/>
                </a:solidFill>
              </a:rPr>
              <a:t>2</a:t>
            </a:r>
            <a:r>
              <a:rPr dirty="0"/>
              <a:t>,format=</a:t>
            </a:r>
            <a:r>
              <a:rPr dirty="0">
                <a:solidFill>
                  <a:srgbClr val="5157BD"/>
                </a:solidFill>
              </a:rPr>
              <a:t>"f"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cat(</a:t>
            </a:r>
            <a:r>
              <a:rPr dirty="0">
                <a:solidFill>
                  <a:srgbClr val="5157BD"/>
                </a:solidFill>
              </a:rPr>
              <a:t>" &amp; 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</a:t>
            </a:r>
            <a:r>
              <a:rPr dirty="0">
                <a:solidFill>
                  <a:srgbClr val="931B72"/>
                </a:solidFill>
              </a:rPr>
              <a:t>if</a:t>
            </a:r>
            <a:r>
              <a:rPr dirty="0"/>
              <a:t>(</a:t>
            </a:r>
            <a:r>
              <a:rPr dirty="0">
                <a:solidFill>
                  <a:srgbClr val="B05691"/>
                </a:solidFill>
              </a:rPr>
              <a:t>!</a:t>
            </a:r>
            <a:r>
              <a:rPr dirty="0"/>
              <a:t>stat) 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	cat(a12Formatted, </a:t>
            </a:r>
            <a:r>
              <a:rPr dirty="0">
                <a:solidFill>
                  <a:srgbClr val="5157BD"/>
                </a:solidFill>
              </a:rPr>
              <a:t>" &amp; 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	cat(</a:t>
            </a:r>
            <a:r>
              <a:rPr dirty="0">
                <a:solidFill>
                  <a:srgbClr val="5157BD"/>
                </a:solidFill>
              </a:rPr>
              <a:t>"$"</a:t>
            </a:r>
            <a:r>
              <a:rPr dirty="0"/>
              <a:t>,</a:t>
            </a:r>
            <a:r>
              <a:rPr dirty="0" err="1"/>
              <a:t>pv</a:t>
            </a:r>
            <a:r>
              <a:rPr dirty="0"/>
              <a:t>,</a:t>
            </a:r>
            <a:r>
              <a:rPr dirty="0">
                <a:solidFill>
                  <a:srgbClr val="5157BD"/>
                </a:solidFill>
              </a:rPr>
              <a:t>"$"</a:t>
            </a:r>
            <a:r>
              <a:rPr dirty="0"/>
              <a:t>,</a:t>
            </a:r>
            <a:r>
              <a:rPr dirty="0" err="1"/>
              <a:t>sep</a:t>
            </a:r>
            <a:r>
              <a:rPr dirty="0"/>
              <a:t>=</a:t>
            </a:r>
            <a:r>
              <a:rPr dirty="0">
                <a:solidFill>
                  <a:srgbClr val="5157BD"/>
                </a:solidFill>
              </a:rPr>
              <a:t>""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} </a:t>
            </a:r>
            <a:r>
              <a:rPr dirty="0">
                <a:solidFill>
                  <a:srgbClr val="931B72"/>
                </a:solidFill>
              </a:rPr>
              <a:t>else</a:t>
            </a:r>
            <a:r>
              <a:rPr dirty="0"/>
              <a:t> 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	cat(</a:t>
            </a:r>
            <a:r>
              <a:rPr dirty="0">
                <a:solidFill>
                  <a:srgbClr val="5157BD"/>
                </a:solidFill>
              </a:rPr>
              <a:t>"{\\bf "</a:t>
            </a:r>
            <a:r>
              <a:rPr dirty="0"/>
              <a:t>,a12Formatted,</a:t>
            </a:r>
            <a:r>
              <a:rPr dirty="0">
                <a:solidFill>
                  <a:srgbClr val="5157BD"/>
                </a:solidFill>
              </a:rPr>
              <a:t>"} &amp; "</a:t>
            </a:r>
            <a:r>
              <a:rPr dirty="0"/>
              <a:t>,</a:t>
            </a:r>
            <a:r>
              <a:rPr dirty="0" err="1"/>
              <a:t>sep</a:t>
            </a:r>
            <a:r>
              <a:rPr dirty="0"/>
              <a:t>=</a:t>
            </a:r>
            <a:r>
              <a:rPr dirty="0">
                <a:solidFill>
                  <a:srgbClr val="5157BD"/>
                </a:solidFill>
              </a:rPr>
              <a:t>""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5157B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			cat(</a:t>
            </a:r>
            <a:r>
              <a:rPr dirty="0"/>
              <a:t>"{\\bf $"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 err="1">
                <a:solidFill>
                  <a:srgbClr val="000000"/>
                </a:solidFill>
              </a:rPr>
              <a:t>pv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"$}"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 err="1">
                <a:solidFill>
                  <a:srgbClr val="000000"/>
                </a:solidFill>
              </a:rPr>
              <a:t>sep</a:t>
            </a:r>
            <a:r>
              <a:rPr dirty="0">
                <a:solidFill>
                  <a:srgbClr val="000000"/>
                </a:solidFill>
              </a:rPr>
              <a:t>=</a:t>
            </a:r>
            <a:r>
              <a:rPr dirty="0"/>
              <a:t>""</a:t>
            </a:r>
            <a:r>
              <a:rPr dirty="0">
                <a:solidFill>
                  <a:srgbClr val="000000"/>
                </a:solidFill>
              </a:rP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5157B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		cat(</a:t>
            </a:r>
            <a:r>
              <a:rPr dirty="0"/>
              <a:t>" \\\\ \n"</a:t>
            </a:r>
            <a:r>
              <a:rPr dirty="0">
                <a:solidFill>
                  <a:srgbClr val="000000"/>
                </a:solidFill>
              </a:rP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</a:t>
            </a:r>
            <a:r>
              <a:rPr dirty="0" err="1"/>
              <a:t>Bv</a:t>
            </a:r>
            <a:r>
              <a:rPr dirty="0"/>
              <a:t> = c(mean(base),</a:t>
            </a:r>
            <a:r>
              <a:rPr dirty="0" err="1"/>
              <a:t>Bv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</a:t>
            </a:r>
            <a:r>
              <a:rPr dirty="0" err="1"/>
              <a:t>Fv</a:t>
            </a:r>
            <a:r>
              <a:rPr dirty="0"/>
              <a:t> = c(mean(</a:t>
            </a:r>
            <a:r>
              <a:rPr dirty="0" err="1"/>
              <a:t>pafm</a:t>
            </a:r>
            <a:r>
              <a:rPr dirty="0"/>
              <a:t>),</a:t>
            </a:r>
            <a:r>
              <a:rPr dirty="0" err="1"/>
              <a:t>Fv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Av = c(a12,Av)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5157B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cat(</a:t>
            </a:r>
            <a:r>
              <a:rPr dirty="0"/>
              <a:t>"\\midrule"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"\n"</a:t>
            </a:r>
            <a:r>
              <a:rPr dirty="0">
                <a:solidFill>
                  <a:srgbClr val="000000"/>
                </a:solidFill>
              </a:rP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 err="1"/>
              <a:t>avgB</a:t>
            </a:r>
            <a:r>
              <a:rPr dirty="0"/>
              <a:t> = paste(</a:t>
            </a:r>
            <a:r>
              <a:rPr dirty="0" err="1"/>
              <a:t>formatC</a:t>
            </a:r>
            <a:r>
              <a:rPr dirty="0"/>
              <a:t>(</a:t>
            </a:r>
            <a:r>
              <a:rPr dirty="0">
                <a:solidFill>
                  <a:srgbClr val="011892"/>
                </a:solidFill>
              </a:rPr>
              <a:t>100</a:t>
            </a:r>
            <a:r>
              <a:rPr dirty="0">
                <a:solidFill>
                  <a:srgbClr val="B05691"/>
                </a:solidFill>
              </a:rPr>
              <a:t>*</a:t>
            </a:r>
            <a:r>
              <a:rPr dirty="0"/>
              <a:t>mean(</a:t>
            </a:r>
            <a:r>
              <a:rPr dirty="0" err="1"/>
              <a:t>Bv</a:t>
            </a:r>
            <a:r>
              <a:rPr dirty="0"/>
              <a:t>),digits=</a:t>
            </a:r>
            <a:r>
              <a:rPr dirty="0">
                <a:solidFill>
                  <a:srgbClr val="011892"/>
                </a:solidFill>
              </a:rPr>
              <a:t>1</a:t>
            </a:r>
            <a:r>
              <a:rPr dirty="0"/>
              <a:t>,format=</a:t>
            </a:r>
            <a:r>
              <a:rPr dirty="0">
                <a:solidFill>
                  <a:srgbClr val="5157BD"/>
                </a:solidFill>
              </a:rPr>
              <a:t>"f"</a:t>
            </a:r>
            <a:r>
              <a:rPr dirty="0"/>
              <a:t>),</a:t>
            </a:r>
            <a:r>
              <a:rPr dirty="0">
                <a:solidFill>
                  <a:srgbClr val="5157BD"/>
                </a:solidFill>
              </a:rPr>
              <a:t>"\\%"</a:t>
            </a:r>
            <a:r>
              <a:rPr dirty="0"/>
              <a:t>,</a:t>
            </a:r>
            <a:r>
              <a:rPr dirty="0" err="1"/>
              <a:t>sep</a:t>
            </a:r>
            <a:r>
              <a:rPr dirty="0"/>
              <a:t>=</a:t>
            </a:r>
            <a:r>
              <a:rPr dirty="0">
                <a:solidFill>
                  <a:srgbClr val="5157BD"/>
                </a:solidFill>
              </a:rPr>
              <a:t>""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 err="1"/>
              <a:t>avgF</a:t>
            </a:r>
            <a:r>
              <a:rPr dirty="0"/>
              <a:t> = paste(</a:t>
            </a:r>
            <a:r>
              <a:rPr dirty="0" err="1"/>
              <a:t>formatC</a:t>
            </a:r>
            <a:r>
              <a:rPr dirty="0"/>
              <a:t>(</a:t>
            </a:r>
            <a:r>
              <a:rPr dirty="0">
                <a:solidFill>
                  <a:srgbClr val="011892"/>
                </a:solidFill>
              </a:rPr>
              <a:t>100</a:t>
            </a:r>
            <a:r>
              <a:rPr dirty="0">
                <a:solidFill>
                  <a:srgbClr val="B05691"/>
                </a:solidFill>
              </a:rPr>
              <a:t>*</a:t>
            </a:r>
            <a:r>
              <a:rPr dirty="0"/>
              <a:t>mean(</a:t>
            </a:r>
            <a:r>
              <a:rPr dirty="0" err="1"/>
              <a:t>Fv</a:t>
            </a:r>
            <a:r>
              <a:rPr dirty="0"/>
              <a:t>),digits=</a:t>
            </a:r>
            <a:r>
              <a:rPr dirty="0">
                <a:solidFill>
                  <a:srgbClr val="011892"/>
                </a:solidFill>
              </a:rPr>
              <a:t>1</a:t>
            </a:r>
            <a:r>
              <a:rPr dirty="0"/>
              <a:t>,format=</a:t>
            </a:r>
            <a:r>
              <a:rPr dirty="0">
                <a:solidFill>
                  <a:srgbClr val="5157BD"/>
                </a:solidFill>
              </a:rPr>
              <a:t>"f"</a:t>
            </a:r>
            <a:r>
              <a:rPr dirty="0"/>
              <a:t>),</a:t>
            </a:r>
            <a:r>
              <a:rPr dirty="0">
                <a:solidFill>
                  <a:srgbClr val="5157BD"/>
                </a:solidFill>
              </a:rPr>
              <a:t>"\\%"</a:t>
            </a:r>
            <a:r>
              <a:rPr dirty="0"/>
              <a:t>,</a:t>
            </a:r>
            <a:r>
              <a:rPr dirty="0" err="1"/>
              <a:t>sep</a:t>
            </a:r>
            <a:r>
              <a:rPr dirty="0"/>
              <a:t>=</a:t>
            </a:r>
            <a:r>
              <a:rPr dirty="0">
                <a:solidFill>
                  <a:srgbClr val="5157BD"/>
                </a:solidFill>
              </a:rPr>
              <a:t>""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 err="1"/>
              <a:t>avgA</a:t>
            </a:r>
            <a:r>
              <a:rPr dirty="0"/>
              <a:t> = </a:t>
            </a:r>
            <a:r>
              <a:rPr dirty="0" err="1"/>
              <a:t>formatC</a:t>
            </a:r>
            <a:r>
              <a:rPr dirty="0"/>
              <a:t>(mean(Av),digits=</a:t>
            </a:r>
            <a:r>
              <a:rPr dirty="0">
                <a:solidFill>
                  <a:srgbClr val="011892"/>
                </a:solidFill>
              </a:rPr>
              <a:t>2</a:t>
            </a:r>
            <a:r>
              <a:rPr dirty="0"/>
              <a:t>,format=</a:t>
            </a:r>
            <a:r>
              <a:rPr dirty="0">
                <a:solidFill>
                  <a:srgbClr val="5157BD"/>
                </a:solidFill>
              </a:rPr>
              <a:t>"f"</a:t>
            </a:r>
            <a:r>
              <a:rPr dirty="0"/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5157B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cat(</a:t>
            </a:r>
            <a:r>
              <a:rPr dirty="0"/>
              <a:t>"Average  &amp; "</a:t>
            </a:r>
            <a:r>
              <a:rPr dirty="0">
                <a:solidFill>
                  <a:srgbClr val="000000"/>
                </a:solidFill>
              </a:rPr>
              <a:t>, </a:t>
            </a:r>
            <a:r>
              <a:rPr dirty="0" err="1">
                <a:solidFill>
                  <a:srgbClr val="000000"/>
                </a:solidFill>
              </a:rPr>
              <a:t>avgB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 &amp; 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 err="1">
                <a:solidFill>
                  <a:srgbClr val="000000"/>
                </a:solidFill>
              </a:rPr>
              <a:t>avgF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 &amp; 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 err="1">
                <a:solidFill>
                  <a:srgbClr val="000000"/>
                </a:solidFill>
              </a:rPr>
              <a:t>avgA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 &amp; \\\\ \n"</a:t>
            </a:r>
            <a:r>
              <a:rPr dirty="0">
                <a:solidFill>
                  <a:srgbClr val="000000"/>
                </a:solidFill>
              </a:rP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5157B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cat(</a:t>
            </a:r>
            <a:r>
              <a:rPr dirty="0"/>
              <a:t>"\\bottomrule"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"\n"</a:t>
            </a:r>
            <a:r>
              <a:rPr dirty="0">
                <a:solidFill>
                  <a:srgbClr val="000000"/>
                </a:solidFill>
              </a:rP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solidFill>
                  <a:srgbClr val="5157BD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cat(</a:t>
            </a:r>
            <a:r>
              <a:rPr dirty="0"/>
              <a:t>"\\end{tabular}"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/>
              <a:t>"\n"</a:t>
            </a:r>
            <a:r>
              <a:rPr dirty="0">
                <a:solidFill>
                  <a:srgbClr val="000000"/>
                </a:solidFill>
              </a:rP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sink()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0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591" name="analyze.R"/>
          <p:cNvSpPr txBox="1"/>
          <p:nvPr/>
        </p:nvSpPr>
        <p:spPr>
          <a:xfrm>
            <a:off x="9658300" y="1993900"/>
            <a:ext cx="24862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analyze.R</a:t>
            </a:r>
          </a:p>
        </p:txBody>
      </p:sp>
      <p:grpSp>
        <p:nvGrpSpPr>
          <p:cNvPr id="595" name="Group"/>
          <p:cNvGrpSpPr/>
          <p:nvPr/>
        </p:nvGrpSpPr>
        <p:grpSpPr>
          <a:xfrm>
            <a:off x="1803400" y="3531757"/>
            <a:ext cx="10921157" cy="1378935"/>
            <a:chOff x="0" y="0"/>
            <a:chExt cx="10921156" cy="1378934"/>
          </a:xfrm>
        </p:grpSpPr>
        <p:sp>
          <p:nvSpPr>
            <p:cNvPr id="592" name="Rounded Rectangle"/>
            <p:cNvSpPr/>
            <p:nvPr/>
          </p:nvSpPr>
          <p:spPr>
            <a:xfrm>
              <a:off x="0" y="0"/>
              <a:ext cx="4181277" cy="1308630"/>
            </a:xfrm>
            <a:prstGeom prst="roundRect">
              <a:avLst>
                <a:gd name="adj" fmla="val 14557"/>
              </a:avLst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593" name="actual statistics is just couple of lines"/>
            <p:cNvSpPr/>
            <p:nvPr/>
          </p:nvSpPr>
          <p:spPr>
            <a:xfrm>
              <a:off x="7274855" y="82492"/>
              <a:ext cx="3646302" cy="1296443"/>
            </a:xfrm>
            <a:prstGeom prst="roundRect">
              <a:avLst>
                <a:gd name="adj" fmla="val 13581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t>actual statistics is just couple of lines</a:t>
              </a:r>
            </a:p>
          </p:txBody>
        </p:sp>
        <p:sp>
          <p:nvSpPr>
            <p:cNvPr id="594" name="Line"/>
            <p:cNvSpPr/>
            <p:nvPr/>
          </p:nvSpPr>
          <p:spPr>
            <a:xfrm flipH="1" flipV="1">
              <a:off x="4254707" y="715350"/>
              <a:ext cx="2972117" cy="1"/>
            </a:xfrm>
            <a:prstGeom prst="line">
              <a:avLst/>
            </a:prstGeom>
            <a:noFill/>
            <a:ln w="762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1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When generating tables/graphs in R/Latex, adding statistics is trivial!…"/>
          <p:cNvSpPr txBox="1">
            <a:spLocks noGrp="1"/>
          </p:cNvSpPr>
          <p:nvPr>
            <p:ph type="title"/>
          </p:nvPr>
        </p:nvSpPr>
        <p:spPr>
          <a:xfrm>
            <a:off x="481359" y="74860"/>
            <a:ext cx="12042082" cy="9164490"/>
          </a:xfrm>
          <a:prstGeom prst="rect">
            <a:avLst/>
          </a:prstGeom>
        </p:spPr>
        <p:txBody>
          <a:bodyPr/>
          <a:lstStyle/>
          <a:p>
            <a:pPr algn="l"/>
            <a:r>
              <a:rPr sz="8000" dirty="0"/>
              <a:t>When generating tables/graphs in R/Latex, adding statistics is trivial!</a:t>
            </a:r>
          </a:p>
          <a:p>
            <a:pPr algn="l"/>
            <a:endParaRPr sz="8000" dirty="0"/>
          </a:p>
          <a:p>
            <a:pPr algn="l">
              <a:defRPr sz="5600"/>
            </a:pPr>
            <a:r>
              <a:rPr sz="5400" dirty="0"/>
              <a:t>Data change? No problem:</a:t>
            </a:r>
          </a:p>
          <a:p>
            <a:pPr algn="l">
              <a:defRPr sz="5600"/>
            </a:pPr>
            <a:r>
              <a:rPr sz="5400" dirty="0"/>
              <a:t>$&gt; </a:t>
            </a:r>
            <a:r>
              <a:rPr sz="5400" dirty="0" err="1"/>
              <a:t>bestSelectionTable</a:t>
            </a:r>
            <a:r>
              <a:rPr sz="5400" dirty="0"/>
              <a:t>()</a:t>
            </a:r>
          </a:p>
          <a:p>
            <a:pPr algn="l">
              <a:defRPr sz="5600"/>
            </a:pPr>
            <a:r>
              <a:rPr sz="5400" dirty="0"/>
              <a:t>$&gt; </a:t>
            </a:r>
            <a:r>
              <a:rPr sz="5400" dirty="0" err="1"/>
              <a:t>pdflatex</a:t>
            </a:r>
            <a:r>
              <a:rPr sz="5400" dirty="0"/>
              <a:t> </a:t>
            </a:r>
            <a:r>
              <a:rPr sz="5400" dirty="0" err="1"/>
              <a:t>paper.tex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Screen Shot 2016-07-11 at 22.27.03.png" descr="Screen Shot 2016-07-11 at 22.27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379" y="0"/>
            <a:ext cx="682204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ROI of learning Latex/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ROI of learning Latex/R</a:t>
            </a:r>
          </a:p>
        </p:txBody>
      </p:sp>
      <p:sp>
        <p:nvSpPr>
          <p:cNvPr id="602" name="Steep learning curv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Steep learning curve</a:t>
            </a:r>
          </a:p>
          <a:p>
            <a:pPr>
              <a:buSzPct val="101000"/>
            </a:pPr>
            <a:r>
              <a:rPr dirty="0"/>
              <a:t>Will save you lot of time, year after year</a:t>
            </a:r>
          </a:p>
          <a:p>
            <a:pPr>
              <a:buSzPct val="101000"/>
            </a:pPr>
            <a:r>
              <a:rPr dirty="0"/>
              <a:t>Most analyses in the papers are similar</a:t>
            </a:r>
          </a:p>
          <a:p>
            <a:pPr lvl="1">
              <a:buSzPct val="101000"/>
            </a:pPr>
            <a:r>
              <a:rPr dirty="0"/>
              <a:t>i.e. </a:t>
            </a:r>
            <a:r>
              <a:rPr dirty="0" err="1"/>
              <a:t>copy&amp;paste</a:t>
            </a:r>
            <a:r>
              <a:rPr dirty="0"/>
              <a:t> R scripts from paper to paper</a:t>
            </a:r>
          </a:p>
          <a:p>
            <a:pPr>
              <a:buSzPct val="101000"/>
            </a:pPr>
            <a:r>
              <a:rPr dirty="0"/>
              <a:t>If you are doing a PhD in Software Engineering, writing 50-100 lines of R should not be a big problem…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onclu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605" name="Just a brief, high level introd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Just a brief, high level introduction</a:t>
            </a:r>
          </a:p>
          <a:p>
            <a:pPr>
              <a:buSzPct val="101000"/>
            </a:pPr>
            <a:r>
              <a:rPr dirty="0"/>
              <a:t>Many more things to cover</a:t>
            </a:r>
          </a:p>
          <a:p>
            <a:pPr>
              <a:buSzPct val="101000"/>
            </a:pPr>
            <a:r>
              <a:rPr dirty="0"/>
              <a:t>Few take away lessons…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(1) Statistics Is Not Mumbo Jumb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(1) Statistics Is Not Mumbo Jumbo</a:t>
            </a:r>
          </a:p>
        </p:txBody>
      </p:sp>
      <p:sp>
        <p:nvSpPr>
          <p:cNvPr id="608" name="If used in all fields of science and engineering for more than 100 years, there must be a reaso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If used in all fields of science and engineering for more than 100 years, there must be a reason…</a:t>
            </a:r>
          </a:p>
          <a:p>
            <a:pPr lvl="1">
              <a:buSzPct val="101000"/>
            </a:pPr>
            <a:r>
              <a:rPr dirty="0"/>
              <a:t>ISSTA’13 review: “…1217 is simply a statistically estimated (not real) lower bound based on inspection of only 20 classes! The authors should just report exactly what they confirmed on the sampled 20 cases </a:t>
            </a:r>
            <a:r>
              <a:rPr i="1" dirty="0"/>
              <a:t>rather than using statistically estimated numbers</a:t>
            </a:r>
            <a:r>
              <a:rPr dirty="0"/>
              <a:t>.”</a:t>
            </a:r>
          </a:p>
          <a:p>
            <a:pPr lvl="1">
              <a:buSzPct val="101000"/>
            </a:pPr>
            <a:r>
              <a:rPr dirty="0"/>
              <a:t>… not a big deal, you just submit to EMSE…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(2) The more data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(2) The more data, </a:t>
            </a:r>
          </a:p>
          <a:p>
            <a:r>
              <a:t>the better</a:t>
            </a:r>
          </a:p>
        </p:txBody>
      </p:sp>
      <p:sp>
        <p:nvSpPr>
          <p:cNvPr id="611" name="If in doubt……"/>
          <p:cNvSpPr txBox="1">
            <a:spLocks noGrp="1"/>
          </p:cNvSpPr>
          <p:nvPr>
            <p:ph type="body" idx="1"/>
          </p:nvPr>
        </p:nvSpPr>
        <p:spPr>
          <a:xfrm>
            <a:off x="558800" y="2677169"/>
            <a:ext cx="11887200" cy="6764289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sz="4000" dirty="0"/>
              <a:t>If in doubt… </a:t>
            </a:r>
          </a:p>
          <a:p>
            <a:pPr lvl="1">
              <a:buSzPct val="101000"/>
            </a:pPr>
            <a:r>
              <a:rPr sz="2800" i="1" dirty="0"/>
              <a:t>t</a:t>
            </a:r>
            <a:r>
              <a:rPr sz="2800" dirty="0"/>
              <a:t>-test or U-test? </a:t>
            </a:r>
          </a:p>
          <a:p>
            <a:pPr lvl="1">
              <a:buSzPct val="101000"/>
            </a:pPr>
            <a:r>
              <a:rPr sz="2800" dirty="0"/>
              <a:t>Is it wrong to skip Bonferroni?</a:t>
            </a:r>
          </a:p>
          <a:p>
            <a:pPr lvl="1">
              <a:buSzPct val="101000"/>
            </a:pPr>
            <a:r>
              <a:rPr sz="2800" dirty="0"/>
              <a:t>Do I really have to learn all that math stuff?</a:t>
            </a:r>
          </a:p>
          <a:p>
            <a:pPr>
              <a:buSzPct val="101000"/>
            </a:pPr>
            <a:r>
              <a:rPr sz="4000" dirty="0"/>
              <a:t>Well, the more data, the less important the statistical tests become</a:t>
            </a:r>
          </a:p>
          <a:p>
            <a:pPr>
              <a:buSzPct val="101000"/>
            </a:pPr>
            <a:r>
              <a:rPr sz="4000" dirty="0"/>
              <a:t>If can’t have experiments with 1000 students (or industrial systems), maybe can on 1000 open-source projects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(2.1) Corollariu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(2.1) Corollarium</a:t>
            </a:r>
          </a:p>
        </p:txBody>
      </p:sp>
      <p:sp>
        <p:nvSpPr>
          <p:cNvPr id="614" name="Learn how to use clusters of computers for experime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Learn how to use clusters of computers for experiments</a:t>
            </a:r>
          </a:p>
          <a:p>
            <a:pPr>
              <a:buSzPct val="101000"/>
            </a:pPr>
            <a:r>
              <a:rPr dirty="0"/>
              <a:t>Many universities do have them</a:t>
            </a:r>
          </a:p>
          <a:p>
            <a:pPr>
              <a:buSzPct val="101000"/>
            </a:pPr>
            <a:r>
              <a:rPr dirty="0"/>
              <a:t>Usually just need a 10-30 lines of Bash script…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(3) Main Statistics To Use"/>
          <p:cNvSpPr txBox="1">
            <a:spLocks noGrp="1"/>
          </p:cNvSpPr>
          <p:nvPr>
            <p:ph type="title"/>
          </p:nvPr>
        </p:nvSpPr>
        <p:spPr>
          <a:xfrm>
            <a:off x="385911" y="254000"/>
            <a:ext cx="12232978" cy="2628900"/>
          </a:xfrm>
          <a:prstGeom prst="rect">
            <a:avLst/>
          </a:prstGeom>
        </p:spPr>
        <p:txBody>
          <a:bodyPr/>
          <a:lstStyle/>
          <a:p>
            <a:r>
              <a:t>(3) Main Statistics To Use</a:t>
            </a:r>
          </a:p>
        </p:txBody>
      </p:sp>
      <p:sp>
        <p:nvSpPr>
          <p:cNvPr id="617" name="Fisher Exact test with odds ratio…"/>
          <p:cNvSpPr txBox="1">
            <a:spLocks noGrp="1"/>
          </p:cNvSpPr>
          <p:nvPr>
            <p:ph type="body" idx="1"/>
          </p:nvPr>
        </p:nvSpPr>
        <p:spPr>
          <a:xfrm>
            <a:off x="558800" y="2933700"/>
            <a:ext cx="12232978" cy="635000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Fisher Exact test with odds ratio</a:t>
            </a:r>
          </a:p>
          <a:p>
            <a:pPr>
              <a:buSzPct val="101000"/>
            </a:pPr>
            <a:r>
              <a:rPr dirty="0"/>
              <a:t>U-test with A</a:t>
            </a:r>
            <a:r>
              <a:rPr baseline="-5999" dirty="0"/>
              <a:t>12</a:t>
            </a:r>
            <a:r>
              <a:rPr dirty="0"/>
              <a:t> effect sizes</a:t>
            </a:r>
          </a:p>
          <a:p>
            <a:pPr>
              <a:buSzPct val="101000"/>
            </a:pPr>
            <a:r>
              <a:rPr dirty="0"/>
              <a:t>There are more, but those are good starting points</a:t>
            </a:r>
          </a:p>
          <a:p>
            <a:pPr>
              <a:buSzPct val="101000"/>
              <a:defRPr i="1"/>
            </a:pPr>
            <a:r>
              <a:rPr dirty="0"/>
              <a:t>Remember 0.05 threshold is arbitrary…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(4) Auto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(4) Automation</a:t>
            </a:r>
          </a:p>
        </p:txBody>
      </p:sp>
      <p:sp>
        <p:nvSpPr>
          <p:cNvPr id="620" name="Automate the generation of tables/graph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Automate the generation of tables/graphs</a:t>
            </a:r>
          </a:p>
          <a:p>
            <a:pPr>
              <a:buSzPct val="101000"/>
            </a:pPr>
            <a:r>
              <a:rPr dirty="0"/>
              <a:t>Learn R/Python and Latex</a:t>
            </a:r>
          </a:p>
          <a:p>
            <a:pPr>
              <a:buSzPct val="101000"/>
            </a:pPr>
            <a:r>
              <a:rPr dirty="0"/>
              <a:t>When generation is automated, adding statistics takes just a couple of minutes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robability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1439115"/>
          </a:xfrm>
          <a:prstGeom prst="rect">
            <a:avLst/>
          </a:prstGeom>
        </p:spPr>
        <p:txBody>
          <a:bodyPr/>
          <a:lstStyle/>
          <a:p>
            <a:r>
              <a:rPr dirty="0"/>
              <a:t>Probability</a:t>
            </a:r>
          </a:p>
        </p:txBody>
      </p:sp>
      <p:sp>
        <p:nvSpPr>
          <p:cNvPr id="297" name="Probability p in [0,1] of:…"/>
          <p:cNvSpPr txBox="1">
            <a:spLocks noGrp="1"/>
          </p:cNvSpPr>
          <p:nvPr>
            <p:ph type="body" idx="1"/>
          </p:nvPr>
        </p:nvSpPr>
        <p:spPr>
          <a:xfrm>
            <a:off x="558800" y="2175420"/>
            <a:ext cx="11887200" cy="710828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Probability </a:t>
            </a:r>
            <a:r>
              <a:rPr i="1" dirty="0"/>
              <a:t>p</a:t>
            </a:r>
            <a:r>
              <a:rPr dirty="0"/>
              <a:t> in [0,1] of:</a:t>
            </a:r>
          </a:p>
          <a:p>
            <a:pPr lvl="1">
              <a:buSzPct val="101000"/>
            </a:pPr>
            <a:r>
              <a:rPr dirty="0"/>
              <a:t>a successful run in a </a:t>
            </a:r>
            <a:r>
              <a:rPr dirty="0" err="1"/>
              <a:t>randomised</a:t>
            </a:r>
            <a:r>
              <a:rPr dirty="0"/>
              <a:t> algorithm</a:t>
            </a:r>
          </a:p>
          <a:p>
            <a:pPr lvl="1">
              <a:buSzPct val="101000"/>
            </a:pPr>
            <a:r>
              <a:rPr dirty="0"/>
              <a:t>sampling/choosing an instance for which algorithm is successful</a:t>
            </a:r>
          </a:p>
          <a:p>
            <a:pPr>
              <a:buSzPct val="101000"/>
              <a:defRPr i="1"/>
            </a:pPr>
            <a:r>
              <a:rPr dirty="0"/>
              <a:t>k </a:t>
            </a:r>
            <a:r>
              <a:rPr i="0" dirty="0"/>
              <a:t>successes out of </a:t>
            </a:r>
            <a:r>
              <a:rPr dirty="0"/>
              <a:t>n </a:t>
            </a:r>
            <a:r>
              <a:rPr i="0" dirty="0"/>
              <a:t>runs/instances</a:t>
            </a:r>
          </a:p>
          <a:p>
            <a:pPr>
              <a:buSzPct val="101000"/>
              <a:defRPr i="1"/>
            </a:pPr>
            <a:r>
              <a:rPr dirty="0"/>
              <a:t>n-k </a:t>
            </a:r>
            <a:r>
              <a:rPr i="0" dirty="0"/>
              <a:t>failures </a:t>
            </a:r>
          </a:p>
          <a:p>
            <a:pPr>
              <a:buSzPct val="101000"/>
            </a:pPr>
            <a:r>
              <a:rPr dirty="0"/>
              <a:t>order of </a:t>
            </a:r>
            <a:r>
              <a:rPr i="1" dirty="0"/>
              <a:t>k </a:t>
            </a:r>
            <a:r>
              <a:rPr dirty="0"/>
              <a:t>and </a:t>
            </a:r>
            <a:r>
              <a:rPr i="1" dirty="0"/>
              <a:t>n-k </a:t>
            </a:r>
            <a:r>
              <a:rPr dirty="0"/>
              <a:t>does not matter</a:t>
            </a:r>
          </a:p>
          <a:p>
            <a:pPr>
              <a:buSzPct val="101000"/>
              <a:defRPr i="1"/>
            </a:pPr>
            <a:r>
              <a:rPr b="1" i="0" dirty="0"/>
              <a:t>estimated</a:t>
            </a:r>
            <a:r>
              <a:rPr i="0" dirty="0"/>
              <a:t> success rate of </a:t>
            </a:r>
            <a:r>
              <a:rPr dirty="0"/>
              <a:t>p: r=k/n </a:t>
            </a:r>
          </a:p>
          <a:p>
            <a:pPr lvl="1">
              <a:buSzPct val="101000"/>
            </a:pPr>
            <a:r>
              <a:rPr dirty="0"/>
              <a:t>for </a:t>
            </a:r>
            <a:r>
              <a:rPr i="1" dirty="0"/>
              <a:t>n </a:t>
            </a:r>
            <a:r>
              <a:rPr dirty="0"/>
              <a:t>to infinite, </a:t>
            </a:r>
            <a:r>
              <a:rPr i="1" dirty="0"/>
              <a:t>r </a:t>
            </a:r>
            <a:r>
              <a:rPr dirty="0"/>
              <a:t>would converge to </a:t>
            </a:r>
            <a:r>
              <a:rPr i="1" dirty="0"/>
              <a:t>p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Screen Shot 2016-07-11 at 23.03.01.png" descr="Screen Shot 2016-07-11 at 23.03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4" y="260024"/>
            <a:ext cx="12650893" cy="729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Binomial Distribution B(n,r)"/>
          <p:cNvSpPr txBox="1">
            <a:spLocks noGrp="1"/>
          </p:cNvSpPr>
          <p:nvPr>
            <p:ph type="title"/>
          </p:nvPr>
        </p:nvSpPr>
        <p:spPr>
          <a:xfrm>
            <a:off x="436711" y="254000"/>
            <a:ext cx="12222957" cy="2628900"/>
          </a:xfrm>
          <a:prstGeom prst="rect">
            <a:avLst/>
          </a:prstGeom>
        </p:spPr>
        <p:txBody>
          <a:bodyPr/>
          <a:lstStyle/>
          <a:p>
            <a:r>
              <a:t>Binomial Distribution B(n,r)</a:t>
            </a:r>
          </a:p>
        </p:txBody>
      </p:sp>
      <p:sp>
        <p:nvSpPr>
          <p:cNvPr id="300" name="What is the probability P of having k successes when I have n instance/runs with success rate r?…"/>
          <p:cNvSpPr txBox="1">
            <a:spLocks noGrp="1"/>
          </p:cNvSpPr>
          <p:nvPr>
            <p:ph type="body" idx="1"/>
          </p:nvPr>
        </p:nvSpPr>
        <p:spPr>
          <a:xfrm>
            <a:off x="558800" y="3022600"/>
            <a:ext cx="11887200" cy="6350000"/>
          </a:xfrm>
          <a:prstGeom prst="rect">
            <a:avLst/>
          </a:prstGeom>
        </p:spPr>
        <p:txBody>
          <a:bodyPr anchor="t"/>
          <a:lstStyle/>
          <a:p>
            <a:r>
              <a:t>What is the probability </a:t>
            </a:r>
            <a:r>
              <a:rPr i="1"/>
              <a:t>P</a:t>
            </a:r>
            <a:r>
              <a:t> of having </a:t>
            </a:r>
            <a:r>
              <a:rPr i="1"/>
              <a:t>k </a:t>
            </a:r>
            <a:r>
              <a:t>successes when I have </a:t>
            </a:r>
            <a:r>
              <a:rPr i="1"/>
              <a:t>n </a:t>
            </a:r>
            <a:r>
              <a:t>instance/runs with success rate </a:t>
            </a:r>
            <a:r>
              <a:rPr i="1"/>
              <a:t>r</a:t>
            </a:r>
            <a:r>
              <a:t>?</a:t>
            </a:r>
          </a:p>
          <a:p>
            <a:r>
              <a:t>P(B(n,r)=k) = bin(n,k) * r</a:t>
            </a:r>
            <a:r>
              <a:rPr baseline="31999"/>
              <a:t>k</a:t>
            </a:r>
            <a:r>
              <a:t> * (1-r)</a:t>
            </a:r>
            <a:r>
              <a:rPr baseline="31999"/>
              <a:t>(n-k)</a:t>
            </a:r>
          </a:p>
        </p:txBody>
      </p:sp>
      <p:grpSp>
        <p:nvGrpSpPr>
          <p:cNvPr id="303" name="Group"/>
          <p:cNvGrpSpPr/>
          <p:nvPr/>
        </p:nvGrpSpPr>
        <p:grpSpPr>
          <a:xfrm>
            <a:off x="3721099" y="5209033"/>
            <a:ext cx="1465463" cy="2322068"/>
            <a:chOff x="0" y="0"/>
            <a:chExt cx="1465461" cy="2322066"/>
          </a:xfrm>
        </p:grpSpPr>
        <p:sp>
          <p:nvSpPr>
            <p:cNvPr id="301" name="any order"/>
            <p:cNvSpPr/>
            <p:nvPr/>
          </p:nvSpPr>
          <p:spPr>
            <a:xfrm>
              <a:off x="0" y="1052066"/>
              <a:ext cx="1270000" cy="1270001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any order</a:t>
              </a:r>
            </a:p>
          </p:txBody>
        </p:sp>
        <p:sp>
          <p:nvSpPr>
            <p:cNvPr id="302" name="Line"/>
            <p:cNvSpPr/>
            <p:nvPr/>
          </p:nvSpPr>
          <p:spPr>
            <a:xfrm flipV="1">
              <a:off x="635000" y="0"/>
              <a:ext cx="830462" cy="108528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8559800" y="5274032"/>
            <a:ext cx="1803401" cy="2257068"/>
            <a:chOff x="0" y="0"/>
            <a:chExt cx="1803399" cy="2257067"/>
          </a:xfrm>
        </p:grpSpPr>
        <p:sp>
          <p:nvSpPr>
            <p:cNvPr id="304" name="n-k failures"/>
            <p:cNvSpPr/>
            <p:nvPr/>
          </p:nvSpPr>
          <p:spPr>
            <a:xfrm>
              <a:off x="533399" y="987067"/>
              <a:ext cx="1270001" cy="1270001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n-k failures</a:t>
              </a:r>
            </a:p>
          </p:txBody>
        </p:sp>
        <p:sp>
          <p:nvSpPr>
            <p:cNvPr id="305" name="Line"/>
            <p:cNvSpPr/>
            <p:nvPr/>
          </p:nvSpPr>
          <p:spPr>
            <a:xfrm flipH="1" flipV="1">
              <a:off x="-1" y="-1"/>
              <a:ext cx="952130" cy="95213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309" name="Group"/>
          <p:cNvGrpSpPr/>
          <p:nvPr/>
        </p:nvGrpSpPr>
        <p:grpSpPr>
          <a:xfrm>
            <a:off x="6241449" y="5126728"/>
            <a:ext cx="1471862" cy="2404373"/>
            <a:chOff x="0" y="0"/>
            <a:chExt cx="1471860" cy="2404371"/>
          </a:xfrm>
        </p:grpSpPr>
        <p:sp>
          <p:nvSpPr>
            <p:cNvPr id="307" name="k successes"/>
            <p:cNvSpPr/>
            <p:nvPr/>
          </p:nvSpPr>
          <p:spPr>
            <a:xfrm>
              <a:off x="0" y="1134371"/>
              <a:ext cx="1471861" cy="1270001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hueOff val="321133"/>
                    <a:satOff val="-12043"/>
                    <a:lumOff val="-7113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k successes</a:t>
              </a:r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735930" y="0"/>
              <a:ext cx="1" cy="99874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3" animBg="1" advAuto="0"/>
      <p:bldP spid="306" grpId="2" animBg="1" advAuto="0"/>
      <p:bldP spid="309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Examples</a:t>
            </a:r>
          </a:p>
        </p:txBody>
      </p:sp>
      <p:sp>
        <p:nvSpPr>
          <p:cNvPr id="312" name="In R, “dbinom(k,n,r)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R, “dbinom(k,n,r)”</a:t>
            </a:r>
          </a:p>
          <a:p>
            <a:r>
              <a:t>P(B(10,0.7)=7) = 0.26</a:t>
            </a:r>
          </a:p>
          <a:p>
            <a:pPr lvl="1"/>
            <a:r>
              <a:t>If real success rate is 70%, then there is only a 26% probability of obtaining 7 successes out of 10 runs/instances</a:t>
            </a:r>
          </a:p>
          <a:p>
            <a:r>
              <a:t>But what if actual success rate was 50%?</a:t>
            </a:r>
          </a:p>
          <a:p>
            <a:r>
              <a:t>P(B(10,0.5)=7) = 0.11</a:t>
            </a:r>
          </a:p>
          <a:p>
            <a:r>
              <a:t>26% &gt; 11%, but still 11% not so unlikely…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he most likely estimate r=k/n might not have high probability of being correct"/>
          <p:cNvSpPr txBox="1">
            <a:spLocks noGrp="1"/>
          </p:cNvSpPr>
          <p:nvPr>
            <p:ph type="title"/>
          </p:nvPr>
        </p:nvSpPr>
        <p:spPr>
          <a:xfrm>
            <a:off x="1270000" y="457200"/>
            <a:ext cx="10372180" cy="7884369"/>
          </a:xfrm>
          <a:prstGeom prst="rect">
            <a:avLst/>
          </a:prstGeom>
        </p:spPr>
        <p:txBody>
          <a:bodyPr/>
          <a:lstStyle/>
          <a:p>
            <a:pPr algn="l"/>
            <a:r>
              <a:rPr sz="8000" dirty="0"/>
              <a:t>The most likely estimate </a:t>
            </a:r>
            <a:r>
              <a:rPr sz="8000" i="1" dirty="0"/>
              <a:t>r=k/n </a:t>
            </a:r>
            <a:r>
              <a:rPr sz="8000" dirty="0"/>
              <a:t>might not have high probability of being correct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omparing A with 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Comparing A with B</a:t>
            </a:r>
          </a:p>
        </p:txBody>
      </p:sp>
      <p:sp>
        <p:nvSpPr>
          <p:cNvPr id="317" name="A: P(B(10,0.7)=7) = 0.26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b="1" dirty="0"/>
              <a:t>A</a:t>
            </a:r>
            <a:r>
              <a:rPr dirty="0"/>
              <a:t>: P(B(10,0.7)=7) = 0.26 </a:t>
            </a:r>
          </a:p>
          <a:p>
            <a:pPr>
              <a:buSzPct val="101000"/>
            </a:pPr>
            <a:r>
              <a:rPr b="1" dirty="0"/>
              <a:t>B</a:t>
            </a:r>
            <a:r>
              <a:rPr dirty="0"/>
              <a:t>: P(B(10,0.5)=5) = 0.24</a:t>
            </a:r>
          </a:p>
          <a:p>
            <a:pPr>
              <a:buSzPct val="101000"/>
            </a:pPr>
            <a:r>
              <a:rPr dirty="0"/>
              <a:t> P(B(10,.7)=7) * P(B(10,.5)=5) = 0.06</a:t>
            </a:r>
          </a:p>
          <a:p>
            <a:pPr lvl="1">
              <a:buSzPct val="101000"/>
            </a:pPr>
            <a:r>
              <a:rPr dirty="0"/>
              <a:t>only 6% probability that, if X has success rate 70% and Y has 50%, then X obtains 7 successes and Y 5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But what if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what if…</a:t>
            </a:r>
          </a:p>
        </p:txBody>
      </p:sp>
      <p:sp>
        <p:nvSpPr>
          <p:cNvPr id="320" name="… A and B have exactly same success rate 60%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… </a:t>
            </a:r>
            <a:r>
              <a:rPr b="1" dirty="0"/>
              <a:t>A</a:t>
            </a:r>
            <a:r>
              <a:rPr dirty="0"/>
              <a:t> and </a:t>
            </a:r>
            <a:r>
              <a:rPr b="1" dirty="0"/>
              <a:t>B</a:t>
            </a:r>
            <a:r>
              <a:rPr dirty="0"/>
              <a:t> have exactly same success rate 60%?</a:t>
            </a:r>
          </a:p>
          <a:p>
            <a:pPr lvl="1">
              <a:buSzPct val="101000"/>
            </a:pPr>
            <a:r>
              <a:rPr dirty="0" err="1"/>
              <a:t>ie</a:t>
            </a:r>
            <a:r>
              <a:rPr dirty="0"/>
              <a:t>, got bit </a:t>
            </a:r>
            <a:r>
              <a:rPr i="1" dirty="0"/>
              <a:t>lucky</a:t>
            </a:r>
            <a:r>
              <a:rPr dirty="0"/>
              <a:t> with </a:t>
            </a:r>
            <a:r>
              <a:rPr b="1" dirty="0"/>
              <a:t>A</a:t>
            </a:r>
            <a:r>
              <a:rPr dirty="0"/>
              <a:t>, and bit </a:t>
            </a:r>
            <a:r>
              <a:rPr i="1" dirty="0"/>
              <a:t>unlucky</a:t>
            </a:r>
            <a:r>
              <a:rPr dirty="0"/>
              <a:t> with </a:t>
            </a:r>
            <a:r>
              <a:rPr b="1" dirty="0"/>
              <a:t>B</a:t>
            </a:r>
          </a:p>
          <a:p>
            <a:pPr>
              <a:buSzPct val="101000"/>
            </a:pPr>
            <a:r>
              <a:rPr dirty="0"/>
              <a:t>P(B(10,.6)=7) * P(B(10,.6)=5) = 0.04</a:t>
            </a:r>
          </a:p>
          <a:p>
            <a:pPr>
              <a:buSzPct val="101000"/>
            </a:pPr>
            <a:r>
              <a:rPr dirty="0"/>
              <a:t>4% not so huge difference from 6%…</a:t>
            </a:r>
          </a:p>
          <a:p>
            <a:pPr>
              <a:buSzPct val="101000"/>
            </a:pPr>
            <a:r>
              <a:rPr dirty="0"/>
              <a:t>What if </a:t>
            </a:r>
            <a:r>
              <a:rPr b="1" dirty="0"/>
              <a:t>B</a:t>
            </a:r>
            <a:r>
              <a:rPr dirty="0"/>
              <a:t> is actually better?</a:t>
            </a:r>
          </a:p>
          <a:p>
            <a:pPr lvl="1">
              <a:buSzPct val="101000"/>
            </a:pPr>
            <a:r>
              <a:rPr dirty="0"/>
              <a:t>less likely, but still possible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Untitled.pdf" descr="Untitled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9501" y="756679"/>
            <a:ext cx="7681640" cy="7681641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n=10…"/>
          <p:cNvSpPr txBox="1"/>
          <p:nvPr/>
        </p:nvSpPr>
        <p:spPr>
          <a:xfrm>
            <a:off x="2876500" y="7580840"/>
            <a:ext cx="1495885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/>
            </a:pPr>
            <a:r>
              <a:t>n=10</a:t>
            </a:r>
          </a:p>
          <a:p>
            <a:pPr>
              <a:defRPr sz="3800"/>
            </a:pPr>
            <a:r>
              <a:t>A: k=7</a:t>
            </a:r>
          </a:p>
          <a:p>
            <a:pPr>
              <a:defRPr sz="3800"/>
            </a:pPr>
            <a:r>
              <a:t>B: k=5</a:t>
            </a:r>
          </a:p>
        </p:txBody>
      </p:sp>
      <p:grpSp>
        <p:nvGrpSpPr>
          <p:cNvPr id="326" name="Group"/>
          <p:cNvGrpSpPr/>
          <p:nvPr/>
        </p:nvGrpSpPr>
        <p:grpSpPr>
          <a:xfrm>
            <a:off x="5658798" y="952189"/>
            <a:ext cx="7290620" cy="8482852"/>
            <a:chOff x="0" y="0"/>
            <a:chExt cx="7290618" cy="8482850"/>
          </a:xfrm>
        </p:grpSpPr>
        <p:pic>
          <p:nvPicPr>
            <p:cNvPr id="324" name="Untitled2.pdf" descr="Untitled2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290619" cy="7290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5" name="n=100…"/>
            <p:cNvSpPr txBox="1"/>
            <p:nvPr/>
          </p:nvSpPr>
          <p:spPr>
            <a:xfrm>
              <a:off x="3126345" y="6628650"/>
              <a:ext cx="1764284" cy="185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800"/>
              </a:pPr>
              <a:r>
                <a:t>n=100</a:t>
              </a:r>
            </a:p>
            <a:p>
              <a:pPr>
                <a:defRPr sz="3800"/>
              </a:pPr>
              <a:r>
                <a:t>A: k=70</a:t>
              </a:r>
            </a:p>
            <a:p>
              <a:pPr>
                <a:defRPr sz="3800"/>
              </a:pPr>
              <a:r>
                <a:t>B: k=50</a:t>
              </a:r>
            </a:p>
          </p:txBody>
        </p:sp>
      </p:grpSp>
      <p:sp>
        <p:nvSpPr>
          <p:cNvPr id="327" name="Probability (Z axis) of getting 70% successes with A and 50% for B for different success rates of A and B (X and Y axes)"/>
          <p:cNvSpPr txBox="1"/>
          <p:nvPr/>
        </p:nvSpPr>
        <p:spPr>
          <a:xfrm>
            <a:off x="527000" y="76199"/>
            <a:ext cx="1157624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dirty="0"/>
              <a:t>Probability (Z axis) of getting 70% successes with </a:t>
            </a:r>
            <a:r>
              <a:rPr b="1" dirty="0"/>
              <a:t>A</a:t>
            </a:r>
            <a:r>
              <a:rPr dirty="0"/>
              <a:t> and 50% for </a:t>
            </a:r>
            <a:r>
              <a:rPr b="1" dirty="0"/>
              <a:t>B</a:t>
            </a:r>
            <a:r>
              <a:rPr dirty="0"/>
              <a:t> for different success rates of </a:t>
            </a:r>
            <a:r>
              <a:rPr b="1" dirty="0"/>
              <a:t>A</a:t>
            </a:r>
            <a:r>
              <a:rPr dirty="0"/>
              <a:t> and </a:t>
            </a:r>
            <a:r>
              <a:rPr b="1" dirty="0"/>
              <a:t>B</a:t>
            </a:r>
            <a:r>
              <a:rPr dirty="0"/>
              <a:t> (X and Y axes)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1376741" y="1156957"/>
            <a:ext cx="2598689" cy="4723640"/>
            <a:chOff x="0" y="0"/>
            <a:chExt cx="2598687" cy="4723638"/>
          </a:xfrm>
        </p:grpSpPr>
        <p:sp>
          <p:nvSpPr>
            <p:cNvPr id="328" name="Rectangle"/>
            <p:cNvSpPr/>
            <p:nvPr/>
          </p:nvSpPr>
          <p:spPr>
            <a:xfrm>
              <a:off x="1131607" y="2157444"/>
              <a:ext cx="941240" cy="2566195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329" name="&gt;0% that B is better"/>
            <p:cNvSpPr/>
            <p:nvPr/>
          </p:nvSpPr>
          <p:spPr>
            <a:xfrm>
              <a:off x="-1" y="-1"/>
              <a:ext cx="2598689" cy="457201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&gt;0% that B is better</a:t>
              </a:r>
            </a:p>
          </p:txBody>
        </p:sp>
        <p:sp>
          <p:nvSpPr>
            <p:cNvPr id="330" name="Line"/>
            <p:cNvSpPr/>
            <p:nvPr/>
          </p:nvSpPr>
          <p:spPr>
            <a:xfrm>
              <a:off x="1212826" y="523558"/>
              <a:ext cx="105363" cy="1668659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5725028" y="1398258"/>
            <a:ext cx="4671715" cy="5244140"/>
            <a:chOff x="0" y="0"/>
            <a:chExt cx="4671714" cy="5244139"/>
          </a:xfrm>
        </p:grpSpPr>
        <p:sp>
          <p:nvSpPr>
            <p:cNvPr id="332" name="extremely unlikely that B was better"/>
            <p:cNvSpPr/>
            <p:nvPr/>
          </p:nvSpPr>
          <p:spPr>
            <a:xfrm>
              <a:off x="-1" y="-1"/>
              <a:ext cx="4671716" cy="457201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extremely unlikely that B was better </a:t>
              </a:r>
            </a:p>
          </p:txBody>
        </p:sp>
        <p:sp>
          <p:nvSpPr>
            <p:cNvPr id="333" name="Rectangle"/>
            <p:cNvSpPr/>
            <p:nvPr/>
          </p:nvSpPr>
          <p:spPr>
            <a:xfrm>
              <a:off x="2161671" y="2677945"/>
              <a:ext cx="1569989" cy="2566195"/>
            </a:xfrm>
            <a:prstGeom prst="rect">
              <a:avLst/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334" name="Line"/>
            <p:cNvSpPr/>
            <p:nvPr/>
          </p:nvSpPr>
          <p:spPr>
            <a:xfrm>
              <a:off x="1627816" y="523558"/>
              <a:ext cx="969443" cy="2074228"/>
            </a:xfrm>
            <a:prstGeom prst="line">
              <a:avLst/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2" animBg="1" advAuto="0"/>
      <p:bldP spid="331" grpId="1" animBg="1" advAuto="0"/>
      <p:bldP spid="335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Don’t need math details…"/>
          <p:cNvSpPr txBox="1">
            <a:spLocks noGrp="1"/>
          </p:cNvSpPr>
          <p:nvPr>
            <p:ph type="title"/>
          </p:nvPr>
        </p:nvSpPr>
        <p:spPr>
          <a:xfrm>
            <a:off x="564108" y="254000"/>
            <a:ext cx="12189322" cy="2628900"/>
          </a:xfrm>
          <a:prstGeom prst="rect">
            <a:avLst/>
          </a:prstGeom>
        </p:spPr>
        <p:txBody>
          <a:bodyPr/>
          <a:lstStyle/>
          <a:p>
            <a:r>
              <a:t>Don’t need math details…</a:t>
            </a:r>
          </a:p>
        </p:txBody>
      </p:sp>
      <p:sp>
        <p:nvSpPr>
          <p:cNvPr id="338" name="Statistical test will tell you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Statistical test will tell you:</a:t>
            </a:r>
          </a:p>
          <a:p>
            <a:pPr lvl="1">
              <a:buSzPct val="101000"/>
            </a:pPr>
            <a:r>
              <a:rPr dirty="0"/>
              <a:t>70% and 50% are not really significant if n=10</a:t>
            </a:r>
          </a:p>
          <a:p>
            <a:pPr lvl="1">
              <a:buSzPct val="101000"/>
            </a:pPr>
            <a:r>
              <a:rPr dirty="0"/>
              <a:t>But strongly significant if n=100</a:t>
            </a:r>
          </a:p>
          <a:p>
            <a:pPr>
              <a:buSzPct val="101000"/>
            </a:pPr>
            <a:r>
              <a:rPr dirty="0"/>
              <a:t>Important to know when and which statistical tests to use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, in this example, </a:t>
            </a:r>
            <a:r>
              <a:rPr i="1" dirty="0"/>
              <a:t>Fisher Exact Test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mpareAB_n10 &lt;- function(){…"/>
          <p:cNvSpPr txBox="1">
            <a:spLocks noGrp="1"/>
          </p:cNvSpPr>
          <p:nvPr>
            <p:ph type="body" idx="1"/>
          </p:nvPr>
        </p:nvSpPr>
        <p:spPr>
          <a:xfrm>
            <a:off x="558800" y="304800"/>
            <a:ext cx="11887200" cy="9144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compareAB_n10 &lt;- </a:t>
            </a:r>
            <a:r>
              <a:rPr>
                <a:solidFill>
                  <a:srgbClr val="931B72"/>
                </a:solidFill>
              </a:rPr>
              <a:t>function</a:t>
            </a:r>
            <a:r>
              <a:t>(){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n = </a:t>
            </a:r>
            <a:r>
              <a:rPr>
                <a:solidFill>
                  <a:srgbClr val="011892"/>
                </a:solidFill>
              </a:rPr>
              <a:t>10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ka = </a:t>
            </a:r>
            <a:r>
              <a:rPr>
                <a:solidFill>
                  <a:srgbClr val="011892"/>
                </a:solidFill>
              </a:rPr>
              <a:t>7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kb = </a:t>
            </a:r>
            <a:r>
              <a:rPr>
                <a:solidFill>
                  <a:srgbClr val="011892"/>
                </a:solidFill>
              </a:rPr>
              <a:t>5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m = matrix(c(ka,n</a:t>
            </a:r>
            <a:r>
              <a:rPr>
                <a:solidFill>
                  <a:srgbClr val="B05691"/>
                </a:solidFill>
              </a:rPr>
              <a:t>-</a:t>
            </a:r>
            <a:r>
              <a:t>ka,kb,n</a:t>
            </a:r>
            <a:r>
              <a:rPr>
                <a:solidFill>
                  <a:srgbClr val="B05691"/>
                </a:solidFill>
              </a:rPr>
              <a:t>-</a:t>
            </a:r>
            <a:r>
              <a:t>kb),</a:t>
            </a:r>
            <a:r>
              <a:rPr>
                <a:solidFill>
                  <a:srgbClr val="011892"/>
                </a:solidFill>
              </a:rPr>
              <a:t>2</a:t>
            </a:r>
            <a:r>
              <a:t>,</a:t>
            </a:r>
            <a:r>
              <a:rPr>
                <a:solidFill>
                  <a:srgbClr val="011892"/>
                </a:solidFill>
              </a:rPr>
              <a:t>2</a:t>
            </a:r>
            <a: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fisher.test(m)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compareAB_n100 &lt;- </a:t>
            </a:r>
            <a:r>
              <a:rPr>
                <a:solidFill>
                  <a:srgbClr val="931B72"/>
                </a:solidFill>
              </a:rPr>
              <a:t>function</a:t>
            </a:r>
            <a:r>
              <a:t>(){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n = </a:t>
            </a:r>
            <a:r>
              <a:rPr>
                <a:solidFill>
                  <a:srgbClr val="011892"/>
                </a:solidFill>
              </a:rPr>
              <a:t>100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ka = </a:t>
            </a:r>
            <a:r>
              <a:rPr>
                <a:solidFill>
                  <a:srgbClr val="011892"/>
                </a:solidFill>
              </a:rPr>
              <a:t>70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kb = </a:t>
            </a:r>
            <a:r>
              <a:rPr>
                <a:solidFill>
                  <a:srgbClr val="011892"/>
                </a:solidFill>
              </a:rPr>
              <a:t>50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m = matrix(c(ka,n</a:t>
            </a:r>
            <a:r>
              <a:rPr>
                <a:solidFill>
                  <a:srgbClr val="B05691"/>
                </a:solidFill>
              </a:rPr>
              <a:t>-</a:t>
            </a:r>
            <a:r>
              <a:t>ka,kb,n</a:t>
            </a:r>
            <a:r>
              <a:rPr>
                <a:solidFill>
                  <a:srgbClr val="B05691"/>
                </a:solidFill>
              </a:rPr>
              <a:t>-</a:t>
            </a:r>
            <a:r>
              <a:t>kb),</a:t>
            </a:r>
            <a:r>
              <a:rPr>
                <a:solidFill>
                  <a:srgbClr val="011892"/>
                </a:solidFill>
              </a:rPr>
              <a:t>2</a:t>
            </a:r>
            <a:r>
              <a:t>,</a:t>
            </a:r>
            <a:r>
              <a:rPr>
                <a:solidFill>
                  <a:srgbClr val="011892"/>
                </a:solidFill>
              </a:rPr>
              <a:t>2</a:t>
            </a:r>
            <a: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	fisher.test(m)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In This Semina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This Seminar </a:t>
            </a:r>
          </a:p>
        </p:txBody>
      </p:sp>
      <p:sp>
        <p:nvSpPr>
          <p:cNvPr id="274" name="Why using statistics?…"/>
          <p:cNvSpPr txBox="1">
            <a:spLocks noGrp="1"/>
          </p:cNvSpPr>
          <p:nvPr>
            <p:ph type="body" idx="1"/>
          </p:nvPr>
        </p:nvSpPr>
        <p:spPr>
          <a:xfrm>
            <a:off x="558800" y="2908300"/>
            <a:ext cx="11887200" cy="6590507"/>
          </a:xfrm>
          <a:prstGeom prst="rect">
            <a:avLst/>
          </a:prstGeom>
        </p:spPr>
        <p:txBody>
          <a:bodyPr/>
          <a:lstStyle/>
          <a:p>
            <a:pPr>
              <a:buSzPct val="100000"/>
            </a:pPr>
            <a:r>
              <a:rPr dirty="0"/>
              <a:t>Why using statistics?</a:t>
            </a:r>
          </a:p>
          <a:p>
            <a:pPr>
              <a:buSzPct val="100000"/>
            </a:pPr>
            <a:r>
              <a:rPr dirty="0"/>
              <a:t>Basic statistics</a:t>
            </a:r>
          </a:p>
          <a:p>
            <a:pPr lvl="1">
              <a:buSzPct val="100000"/>
            </a:pPr>
            <a:r>
              <a:rPr dirty="0" err="1"/>
              <a:t>eg</a:t>
            </a:r>
            <a:r>
              <a:rPr dirty="0"/>
              <a:t>,  Wilcoxon-Mann-Whitney U-test</a:t>
            </a:r>
          </a:p>
          <a:p>
            <a:pPr>
              <a:buSzPct val="100000"/>
            </a:pPr>
            <a:r>
              <a:rPr dirty="0"/>
              <a:t>Examples in R</a:t>
            </a:r>
          </a:p>
          <a:p>
            <a:pPr>
              <a:buSzPct val="100000"/>
            </a:pPr>
            <a:r>
              <a:rPr lang="en-US" dirty="0"/>
              <a:t>If time… a</a:t>
            </a:r>
            <a:r>
              <a:rPr dirty="0"/>
              <a:t>utomate table generation in Latex</a:t>
            </a:r>
          </a:p>
          <a:p>
            <a:pPr lvl="1">
              <a:buSzPct val="100000"/>
            </a:pPr>
            <a:r>
              <a:rPr dirty="0" err="1"/>
              <a:t>ie</a:t>
            </a:r>
            <a:r>
              <a:rPr dirty="0"/>
              <a:t>, avoid filling data by hand</a:t>
            </a:r>
          </a:p>
          <a:p>
            <a:pPr lvl="1">
              <a:buSzPct val="100000"/>
            </a:pPr>
            <a:r>
              <a:rPr dirty="0"/>
              <a:t>add statistics with just couple of lines of code…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creen Shot 2016-07-09 at 11.46.13.png" descr="Screen Shot 2016-07-09 at 11.46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85750"/>
            <a:ext cx="8554308" cy="4144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2016-07-09 at 11.46.31.png" descr="Screen Shot 2016-07-09 at 11.46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041900"/>
            <a:ext cx="8554308" cy="37921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"/>
          <p:cNvGrpSpPr/>
          <p:nvPr/>
        </p:nvGrpSpPr>
        <p:grpSpPr>
          <a:xfrm>
            <a:off x="254000" y="2135154"/>
            <a:ext cx="12470557" cy="4913346"/>
            <a:chOff x="0" y="0"/>
            <a:chExt cx="12470556" cy="4913345"/>
          </a:xfrm>
        </p:grpSpPr>
        <p:sp>
          <p:nvSpPr>
            <p:cNvPr id="344" name="Rounded Rectangle"/>
            <p:cNvSpPr/>
            <p:nvPr/>
          </p:nvSpPr>
          <p:spPr>
            <a:xfrm>
              <a:off x="101600" y="0"/>
              <a:ext cx="2743052" cy="445377"/>
            </a:xfrm>
            <a:prstGeom prst="roundRect">
              <a:avLst>
                <a:gd name="adj" fmla="val 42773"/>
              </a:avLst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345" name="Rounded Rectangle"/>
            <p:cNvSpPr/>
            <p:nvPr/>
          </p:nvSpPr>
          <p:spPr>
            <a:xfrm>
              <a:off x="0" y="4467968"/>
              <a:ext cx="3268316" cy="445378"/>
            </a:xfrm>
            <a:prstGeom prst="roundRect">
              <a:avLst>
                <a:gd name="adj" fmla="val 42773"/>
              </a:avLst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346" name="p-value can give you an hint on whether you can say the two compared A and B are different…"/>
            <p:cNvSpPr/>
            <p:nvPr/>
          </p:nvSpPr>
          <p:spPr>
            <a:xfrm>
              <a:off x="6591300" y="1585945"/>
              <a:ext cx="5879257" cy="2716511"/>
            </a:xfrm>
            <a:prstGeom prst="roundRect">
              <a:avLst>
                <a:gd name="adj" fmla="val 10451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r>
                <a:t>p-value can give you an hint on whether you can say the two compared A and B are different</a:t>
              </a:r>
            </a:p>
            <a:p>
              <a:pPr>
                <a:defRPr sz="3000"/>
              </a:pPr>
              <a:endParaRPr/>
            </a:p>
            <a:p>
              <a:pPr>
                <a:defRPr sz="3000"/>
              </a:pPr>
              <a:r>
                <a:t>eg,  &lt;  0.05</a:t>
              </a:r>
            </a:p>
          </p:txBody>
        </p:sp>
        <p:sp>
          <p:nvSpPr>
            <p:cNvPr id="347" name="Line"/>
            <p:cNvSpPr/>
            <p:nvPr/>
          </p:nvSpPr>
          <p:spPr>
            <a:xfrm flipH="1" flipV="1">
              <a:off x="2851447" y="248576"/>
              <a:ext cx="3717728" cy="1598712"/>
            </a:xfrm>
            <a:prstGeom prst="line">
              <a:avLst/>
            </a:prstGeom>
            <a:noFill/>
            <a:ln w="762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 flipH="1">
              <a:off x="3269795" y="2622979"/>
              <a:ext cx="3300842" cy="1769363"/>
            </a:xfrm>
            <a:prstGeom prst="line">
              <a:avLst/>
            </a:prstGeom>
            <a:noFill/>
            <a:ln w="762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hat Statistical Tools to Us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Statistical Tools to Use? </a:t>
            </a:r>
          </a:p>
        </p:txBody>
      </p:sp>
      <p:sp>
        <p:nvSpPr>
          <p:cNvPr id="352" name="Many options, open-source and commercia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Many options, open-source and commercial</a:t>
            </a:r>
          </a:p>
          <a:p>
            <a:pPr>
              <a:buSzPct val="101000"/>
            </a:pPr>
            <a:r>
              <a:rPr dirty="0"/>
              <a:t>Two most used/popular: R and Python</a:t>
            </a:r>
          </a:p>
          <a:p>
            <a:pPr>
              <a:buSzPct val="101000"/>
            </a:pPr>
            <a:r>
              <a:rPr b="1" dirty="0"/>
              <a:t>R</a:t>
            </a:r>
            <a:r>
              <a:rPr dirty="0"/>
              <a:t>: open source, </a:t>
            </a:r>
            <a:r>
              <a:rPr i="1" dirty="0"/>
              <a:t>specific</a:t>
            </a:r>
            <a:r>
              <a:rPr dirty="0"/>
              <a:t> for statistics, large community</a:t>
            </a:r>
          </a:p>
          <a:p>
            <a:pPr>
              <a:buSzPct val="101000"/>
            </a:pPr>
            <a:r>
              <a:rPr b="1" dirty="0"/>
              <a:t>Python</a:t>
            </a:r>
            <a:r>
              <a:rPr dirty="0"/>
              <a:t>: open source, general scripting language, good libraries for statistics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How to Choos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Choose?</a:t>
            </a:r>
          </a:p>
        </p:txBody>
      </p:sp>
      <p:sp>
        <p:nvSpPr>
          <p:cNvPr id="355" name="If you already know Python outside of statistics, go for Pyth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If you already know Python outside of statistics, go for Python</a:t>
            </a:r>
          </a:p>
          <a:p>
            <a:pPr>
              <a:buSzPct val="101000"/>
            </a:pPr>
            <a:r>
              <a:rPr dirty="0"/>
              <a:t>If not, R might be safest option (de-facto standard)</a:t>
            </a:r>
          </a:p>
          <a:p>
            <a:pPr>
              <a:buSzPct val="101000"/>
            </a:pPr>
            <a:r>
              <a:rPr dirty="0"/>
              <a:t>Both language have their quirks</a:t>
            </a:r>
          </a:p>
          <a:p>
            <a:pPr>
              <a:buSzPct val="101000"/>
            </a:pPr>
            <a:r>
              <a:rPr dirty="0"/>
              <a:t>Personally I use R, but it does not mean R is a good language…</a:t>
            </a:r>
          </a:p>
          <a:p>
            <a:pPr>
              <a:buSzPct val="101000"/>
            </a:pPr>
            <a:r>
              <a:rPr b="1" dirty="0"/>
              <a:t>Most important feature</a:t>
            </a:r>
            <a:r>
              <a:rPr dirty="0"/>
              <a:t>: need to have scripting, not just a GUI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creen Shot 2016-07-09 at 12.12.04.png" descr="Screen Shot 2016-07-09 at 12.12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9" y="0"/>
            <a:ext cx="1185448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rogramming with a dynamically typed language (eg, R and Python) can be a painful experience……"/>
          <p:cNvSpPr txBox="1">
            <a:spLocks noGrp="1"/>
          </p:cNvSpPr>
          <p:nvPr>
            <p:ph type="body" idx="1"/>
          </p:nvPr>
        </p:nvSpPr>
        <p:spPr>
          <a:xfrm>
            <a:off x="558800" y="342900"/>
            <a:ext cx="118872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Programming with a </a:t>
            </a:r>
            <a:r>
              <a:rPr i="1"/>
              <a:t>dynamically typed language</a:t>
            </a:r>
            <a:r>
              <a:t> (eg, R and Python) can be a </a:t>
            </a:r>
            <a:r>
              <a:rPr i="1"/>
              <a:t>painful experience</a:t>
            </a:r>
            <a:r>
              <a:t>…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r>
              <a:t>… but scripts for statistics are usually </a:t>
            </a:r>
            <a:r>
              <a:rPr i="1"/>
              <a:t>short</a:t>
            </a:r>
            <a:r>
              <a:t> and </a:t>
            </a:r>
            <a:r>
              <a:rPr i="1"/>
              <a:t>not complex</a:t>
            </a:r>
            <a:r>
              <a:t>…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r>
              <a:t>… and </a:t>
            </a:r>
            <a:r>
              <a:rPr i="1"/>
              <a:t>re-used</a:t>
            </a:r>
            <a:r>
              <a:t> paper after paper…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tatistical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Statistical Tests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tatistical Differ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Statistical Difference</a:t>
            </a:r>
          </a:p>
        </p:txBody>
      </p:sp>
      <p:sp>
        <p:nvSpPr>
          <p:cNvPr id="364" name="Are A and B different?…"/>
          <p:cNvSpPr txBox="1">
            <a:spLocks noGrp="1"/>
          </p:cNvSpPr>
          <p:nvPr>
            <p:ph type="body" idx="1"/>
          </p:nvPr>
        </p:nvSpPr>
        <p:spPr>
          <a:xfrm>
            <a:off x="182881" y="2495427"/>
            <a:ext cx="12512532" cy="6788273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sz="4000" dirty="0"/>
              <a:t>Are </a:t>
            </a:r>
            <a:r>
              <a:rPr sz="4000" b="1" dirty="0"/>
              <a:t>A</a:t>
            </a:r>
            <a:r>
              <a:rPr sz="4000" dirty="0"/>
              <a:t> and </a:t>
            </a:r>
            <a:r>
              <a:rPr sz="4000" b="1" dirty="0"/>
              <a:t>B</a:t>
            </a:r>
            <a:r>
              <a:rPr sz="4000" dirty="0"/>
              <a:t> different?</a:t>
            </a:r>
          </a:p>
          <a:p>
            <a:pPr>
              <a:buSzPct val="101000"/>
            </a:pPr>
            <a:r>
              <a:rPr sz="4000" dirty="0"/>
              <a:t>Type I Error:</a:t>
            </a:r>
          </a:p>
          <a:p>
            <a:pPr lvl="1">
              <a:buSzPct val="101000"/>
            </a:pPr>
            <a:r>
              <a:rPr sz="2800" dirty="0"/>
              <a:t>Claiming difference when no difference</a:t>
            </a:r>
          </a:p>
          <a:p>
            <a:pPr>
              <a:buSzPct val="101000"/>
            </a:pPr>
            <a:r>
              <a:rPr sz="4000" dirty="0"/>
              <a:t>Statistical tests give </a:t>
            </a:r>
            <a:r>
              <a:rPr sz="4000" i="1" dirty="0"/>
              <a:t>p-value</a:t>
            </a:r>
          </a:p>
          <a:p>
            <a:pPr>
              <a:buSzPct val="101000"/>
            </a:pPr>
            <a:r>
              <a:rPr sz="4000" i="1" dirty="0"/>
              <a:t>P-value</a:t>
            </a:r>
            <a:r>
              <a:rPr sz="4000" dirty="0"/>
              <a:t>: probability of committing Type I error</a:t>
            </a:r>
          </a:p>
          <a:p>
            <a:pPr>
              <a:buSzPct val="101000"/>
            </a:pPr>
            <a:r>
              <a:rPr sz="4000" dirty="0" err="1"/>
              <a:t>eg</a:t>
            </a:r>
            <a:r>
              <a:rPr sz="4000" dirty="0"/>
              <a:t>, </a:t>
            </a:r>
            <a:r>
              <a:rPr sz="4000" i="1" dirty="0"/>
              <a:t>p-value</a:t>
            </a:r>
            <a:r>
              <a:rPr sz="4000" dirty="0"/>
              <a:t>=0.1 means 10% chance to be wrong if state two algorithms are different</a:t>
            </a:r>
            <a:endParaRPr lang="en-US" sz="4000" dirty="0"/>
          </a:p>
          <a:p>
            <a:pPr lvl="1">
              <a:buSzPct val="101000"/>
            </a:pPr>
            <a:r>
              <a:rPr lang="en-GB" sz="2800" dirty="0"/>
              <a:t>more formally, probability of observing the data if the null hypothesis is true</a:t>
            </a:r>
            <a:endParaRPr sz="2800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-value &lt; 0.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P-value &lt; 0.05</a:t>
            </a:r>
          </a:p>
        </p:txBody>
      </p:sp>
      <p:sp>
        <p:nvSpPr>
          <p:cNvPr id="367" name="“Often”, statistically significant if &lt; 0.05…"/>
          <p:cNvSpPr txBox="1">
            <a:spLocks noGrp="1"/>
          </p:cNvSpPr>
          <p:nvPr>
            <p:ph type="body" idx="1"/>
          </p:nvPr>
        </p:nvSpPr>
        <p:spPr>
          <a:xfrm>
            <a:off x="558800" y="2933700"/>
            <a:ext cx="12213134" cy="6572895"/>
          </a:xfrm>
          <a:prstGeom prst="rect">
            <a:avLst/>
          </a:prstGeom>
        </p:spPr>
        <p:txBody>
          <a:bodyPr anchor="t"/>
          <a:lstStyle/>
          <a:p>
            <a:pPr>
              <a:buSzPct val="101000"/>
              <a:defRPr sz="3700"/>
            </a:pPr>
            <a:r>
              <a:rPr dirty="0"/>
              <a:t>“Often”, statistically significant if &lt; 0.05</a:t>
            </a:r>
          </a:p>
          <a:p>
            <a:pPr>
              <a:buSzPct val="101000"/>
              <a:defRPr sz="3700"/>
            </a:pPr>
            <a:r>
              <a:rPr dirty="0"/>
              <a:t>Rule of thumb: do not claim difference unless you are very sure…</a:t>
            </a:r>
          </a:p>
          <a:p>
            <a:pPr>
              <a:buSzPct val="101000"/>
              <a:defRPr sz="3700" i="1"/>
            </a:pPr>
            <a:r>
              <a:rPr dirty="0"/>
              <a:t>Completely arbitrary threshold	</a:t>
            </a:r>
          </a:p>
          <a:p>
            <a:pPr>
              <a:buSzPct val="101000"/>
              <a:defRPr sz="3700"/>
            </a:pPr>
            <a:r>
              <a:rPr dirty="0"/>
              <a:t>Why not 1%?  Or 10%?</a:t>
            </a:r>
          </a:p>
          <a:p>
            <a:pPr>
              <a:buSzPct val="101000"/>
              <a:defRPr sz="3700"/>
            </a:pPr>
            <a:r>
              <a:rPr dirty="0"/>
              <a:t>In decision problems, you need to make a choice anyway…</a:t>
            </a:r>
          </a:p>
          <a:p>
            <a:pPr marL="1333499" lvl="1" indent="-571499">
              <a:buSzPct val="101000"/>
              <a:defRPr sz="3000"/>
            </a:pPr>
            <a:r>
              <a:rPr dirty="0" err="1"/>
              <a:t>eg</a:t>
            </a:r>
            <a:r>
              <a:rPr dirty="0"/>
              <a:t> choose technique/tool to test software</a:t>
            </a:r>
          </a:p>
          <a:p>
            <a:pPr>
              <a:buSzPct val="101000"/>
              <a:defRPr sz="3700"/>
            </a:pPr>
            <a:r>
              <a:rPr dirty="0"/>
              <a:t>Just report the </a:t>
            </a:r>
            <a:r>
              <a:rPr i="1" dirty="0"/>
              <a:t>p-values</a:t>
            </a: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creen Shot 2016-07-09 at 13.23.47.png" descr="Screen Shot 2016-07-09 at 13.23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548"/>
            <a:ext cx="13004800" cy="7614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More than 100 years old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1085761" cy="2628900"/>
          </a:xfrm>
          <a:prstGeom prst="rect">
            <a:avLst/>
          </a:prstGeom>
        </p:spPr>
        <p:txBody>
          <a:bodyPr/>
          <a:lstStyle/>
          <a:p>
            <a:r>
              <a:t>More than 100 years old</a:t>
            </a:r>
          </a:p>
        </p:txBody>
      </p:sp>
      <p:sp>
        <p:nvSpPr>
          <p:cNvPr id="372" name="Student [W. S. Gosset]. The probable error of a mean. Biometrika, 1908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Student [W. S. </a:t>
            </a:r>
            <a:r>
              <a:rPr dirty="0" err="1"/>
              <a:t>Gosset</a:t>
            </a:r>
            <a:r>
              <a:rPr dirty="0"/>
              <a:t>]. </a:t>
            </a:r>
            <a:r>
              <a:rPr i="1" dirty="0"/>
              <a:t>The probable error of a mean</a:t>
            </a:r>
            <a:r>
              <a:rPr dirty="0"/>
              <a:t>. </a:t>
            </a:r>
            <a:r>
              <a:rPr dirty="0" err="1"/>
              <a:t>Biometrika</a:t>
            </a:r>
            <a:r>
              <a:rPr dirty="0"/>
              <a:t>, </a:t>
            </a:r>
            <a:r>
              <a:rPr b="1" dirty="0"/>
              <a:t>1908</a:t>
            </a:r>
          </a:p>
          <a:p>
            <a:pPr marL="1512093" lvl="1" indent="-750093">
              <a:buSzPct val="101000"/>
            </a:pPr>
            <a:r>
              <a:rPr dirty="0"/>
              <a:t>about </a:t>
            </a:r>
            <a:r>
              <a:rPr i="1" dirty="0"/>
              <a:t>t</a:t>
            </a:r>
            <a:r>
              <a:rPr dirty="0"/>
              <a:t>-test: “</a:t>
            </a:r>
            <a:r>
              <a:rPr i="1" dirty="0"/>
              <a:t>three times the probable error in the normal curve, for most purposes, would be considered significant</a:t>
            </a:r>
            <a:r>
              <a:rPr dirty="0"/>
              <a:t>”</a:t>
            </a:r>
          </a:p>
          <a:p>
            <a:pPr>
              <a:buSzPct val="101000"/>
            </a:pPr>
            <a:r>
              <a:rPr dirty="0"/>
              <a:t>Fisher, R. A. </a:t>
            </a:r>
            <a:r>
              <a:rPr i="1" dirty="0"/>
              <a:t>Statistical methods for research workers</a:t>
            </a:r>
            <a:r>
              <a:rPr dirty="0"/>
              <a:t>. Edinburgh: Oliver &amp; Boyd, </a:t>
            </a:r>
            <a:r>
              <a:rPr b="1" dirty="0"/>
              <a:t>1925</a:t>
            </a:r>
            <a:r>
              <a:rPr dirty="0"/>
              <a:t>.</a:t>
            </a:r>
          </a:p>
          <a:p>
            <a:pPr marL="1512093" lvl="1" indent="-750093">
              <a:buSzPct val="101000"/>
            </a:pPr>
            <a:r>
              <a:rPr dirty="0"/>
              <a:t>just rounding 0.0456 to 0.05</a:t>
            </a:r>
          </a:p>
          <a:p>
            <a:pPr marL="1512093" lvl="1" indent="-750093">
              <a:buSzPct val="101000"/>
              <a:defRPr i="1"/>
            </a:pPr>
            <a:r>
              <a:rPr dirty="0"/>
              <a:t>“rejection level of 3PE is equivalent to two times the SD (in modern terminology, a z score of 2)”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Just an informal intro for beginners……"/>
          <p:cNvSpPr txBox="1">
            <a:spLocks noGrp="1"/>
          </p:cNvSpPr>
          <p:nvPr>
            <p:ph type="title"/>
          </p:nvPr>
        </p:nvSpPr>
        <p:spPr>
          <a:xfrm>
            <a:off x="508000" y="-748904"/>
            <a:ext cx="11412786" cy="7790658"/>
          </a:xfrm>
          <a:prstGeom prst="rect">
            <a:avLst/>
          </a:prstGeom>
        </p:spPr>
        <p:txBody>
          <a:bodyPr/>
          <a:lstStyle/>
          <a:p>
            <a:pPr algn="l"/>
            <a:r>
              <a:rPr sz="7200" dirty="0"/>
              <a:t>Just an </a:t>
            </a:r>
            <a:r>
              <a:rPr sz="7200" i="1" dirty="0"/>
              <a:t>informal</a:t>
            </a:r>
            <a:r>
              <a:rPr sz="7200" dirty="0"/>
              <a:t> intro for beginners… </a:t>
            </a:r>
          </a:p>
          <a:p>
            <a:pPr algn="l"/>
            <a:r>
              <a:rPr sz="7200" dirty="0"/>
              <a:t>quite complex topic if you look at the details…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sts You Need To Know"/>
          <p:cNvSpPr txBox="1">
            <a:spLocks noGrp="1"/>
          </p:cNvSpPr>
          <p:nvPr>
            <p:ph type="title"/>
          </p:nvPr>
        </p:nvSpPr>
        <p:spPr>
          <a:xfrm>
            <a:off x="458787" y="254000"/>
            <a:ext cx="12181484" cy="2628900"/>
          </a:xfrm>
          <a:prstGeom prst="rect">
            <a:avLst/>
          </a:prstGeom>
        </p:spPr>
        <p:txBody>
          <a:bodyPr/>
          <a:lstStyle/>
          <a:p>
            <a:r>
              <a:t>Tests You Need To Know</a:t>
            </a:r>
          </a:p>
        </p:txBody>
      </p:sp>
      <p:sp>
        <p:nvSpPr>
          <p:cNvPr id="375" name="If binary (eg success rates): Fisher Exact t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If binary (</a:t>
            </a:r>
            <a:r>
              <a:rPr dirty="0" err="1"/>
              <a:t>eg</a:t>
            </a:r>
            <a:r>
              <a:rPr dirty="0"/>
              <a:t> success rates): </a:t>
            </a:r>
            <a:r>
              <a:rPr b="1" dirty="0"/>
              <a:t>Fisher</a:t>
            </a:r>
            <a:r>
              <a:rPr dirty="0"/>
              <a:t> Exact test</a:t>
            </a:r>
          </a:p>
          <a:p>
            <a:pPr>
              <a:buSzPct val="101000"/>
            </a:pPr>
            <a:r>
              <a:rPr dirty="0"/>
              <a:t>Otherwise: </a:t>
            </a:r>
            <a:r>
              <a:rPr b="1" dirty="0"/>
              <a:t>Wilcoxon-Mann-Whitney</a:t>
            </a:r>
            <a:r>
              <a:rPr dirty="0"/>
              <a:t> U-test</a:t>
            </a:r>
          </a:p>
          <a:p>
            <a:pPr>
              <a:buSzPct val="101000"/>
              <a:defRPr i="1"/>
            </a:pPr>
            <a:r>
              <a:rPr i="0" dirty="0"/>
              <a:t>Student </a:t>
            </a:r>
            <a:r>
              <a:rPr dirty="0"/>
              <a:t>t</a:t>
            </a:r>
            <a:r>
              <a:rPr i="0" dirty="0"/>
              <a:t>-test most known, but you shouldn’t use it…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Fisher Exact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Fisher Exact Test</a:t>
            </a:r>
          </a:p>
        </p:txBody>
      </p:sp>
      <p:sp>
        <p:nvSpPr>
          <p:cNvPr id="378" name="In R: fisher.test(m)…"/>
          <p:cNvSpPr txBox="1">
            <a:spLocks noGrp="1"/>
          </p:cNvSpPr>
          <p:nvPr>
            <p:ph type="body" sz="half" idx="1"/>
          </p:nvPr>
        </p:nvSpPr>
        <p:spPr>
          <a:xfrm>
            <a:off x="558800" y="2933700"/>
            <a:ext cx="5933530" cy="6350000"/>
          </a:xfrm>
          <a:prstGeom prst="rect">
            <a:avLst/>
          </a:prstGeom>
        </p:spPr>
        <p:txBody>
          <a:bodyPr anchor="t"/>
          <a:lstStyle/>
          <a:p>
            <a:pPr>
              <a:buSzPct val="101000"/>
            </a:pPr>
            <a:r>
              <a:rPr dirty="0"/>
              <a:t>In R: </a:t>
            </a:r>
            <a:r>
              <a:rPr dirty="0" err="1"/>
              <a:t>fisher.test</a:t>
            </a:r>
            <a:r>
              <a:rPr dirty="0"/>
              <a:t>(m)</a:t>
            </a:r>
          </a:p>
          <a:p>
            <a:pPr>
              <a:buSzPct val="101000"/>
            </a:pPr>
            <a:r>
              <a:rPr dirty="0"/>
              <a:t>m is a 2x2 matrix</a:t>
            </a:r>
          </a:p>
          <a:p>
            <a:pPr>
              <a:buSzPct val="101000"/>
            </a:pPr>
            <a:r>
              <a:rPr dirty="0"/>
              <a:t>Check if can claim different success rates</a:t>
            </a:r>
          </a:p>
        </p:txBody>
      </p:sp>
      <p:graphicFrame>
        <p:nvGraphicFramePr>
          <p:cNvPr id="379" name="Table 1"/>
          <p:cNvGraphicFramePr/>
          <p:nvPr/>
        </p:nvGraphicFramePr>
        <p:xfrm>
          <a:off x="6667500" y="2781300"/>
          <a:ext cx="5583138" cy="53151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91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759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# Success for A</a:t>
                      </a:r>
                    </a:p>
                  </a:txBody>
                  <a:tcPr marL="50800" marR="50800" marT="50800" marB="50800" anchor="ctr" horzOverflow="overflow">
                    <a:lnL w="1143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1342298"/>
                        <a:satOff val="-4651"/>
                        <a:lumOff val="196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# Failures for A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14300">
                      <a:solidFill>
                        <a:srgbClr val="000000"/>
                      </a:solidFill>
                      <a:miter lim="400000"/>
                    </a:lnR>
                    <a:lnT w="1143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1342298"/>
                        <a:satOff val="-4651"/>
                        <a:lumOff val="196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759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# Success forB</a:t>
                      </a:r>
                    </a:p>
                  </a:txBody>
                  <a:tcPr marL="50800" marR="50800" marT="50800" marB="50800" anchor="ctr" horzOverflow="overflow">
                    <a:lnL w="1143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1342298"/>
                        <a:satOff val="-4651"/>
                        <a:lumOff val="196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# Failures for 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143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143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2">
                        <a:hueOff val="-1342298"/>
                        <a:satOff val="-4651"/>
                        <a:lumOff val="196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382" name="Automated Bug Fixing…"/>
          <p:cNvSpPr txBox="1">
            <a:spLocks noGrp="1"/>
          </p:cNvSpPr>
          <p:nvPr>
            <p:ph type="body" idx="1"/>
          </p:nvPr>
        </p:nvSpPr>
        <p:spPr>
          <a:xfrm>
            <a:off x="558800" y="2249884"/>
            <a:ext cx="11887200" cy="7033816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Automated Bug Fixing</a:t>
            </a:r>
          </a:p>
          <a:p>
            <a:pPr>
              <a:buSzPct val="101000"/>
            </a:pPr>
            <a:r>
              <a:rPr dirty="0"/>
              <a:t>You </a:t>
            </a:r>
            <a:r>
              <a:rPr i="1" dirty="0"/>
              <a:t>somehow </a:t>
            </a:r>
            <a:r>
              <a:rPr dirty="0"/>
              <a:t>sample N bugs to repair, with as </a:t>
            </a:r>
            <a:r>
              <a:rPr i="1" dirty="0"/>
              <a:t>little bias</a:t>
            </a:r>
            <a:r>
              <a:rPr dirty="0"/>
              <a:t> as possible</a:t>
            </a:r>
          </a:p>
          <a:p>
            <a:pPr>
              <a:buSzPct val="101000"/>
            </a:pPr>
            <a:r>
              <a:rPr dirty="0"/>
              <a:t>Want to know if your novel technique </a:t>
            </a:r>
            <a:r>
              <a:rPr b="1" dirty="0"/>
              <a:t>A</a:t>
            </a:r>
            <a:r>
              <a:rPr dirty="0"/>
              <a:t> is better than state of the art </a:t>
            </a:r>
            <a:r>
              <a:rPr b="1" dirty="0"/>
              <a:t>B</a:t>
            </a:r>
          </a:p>
          <a:p>
            <a:pPr>
              <a:buSzPct val="101000"/>
            </a:pPr>
            <a:r>
              <a:rPr dirty="0"/>
              <a:t>Run experiments with </a:t>
            </a:r>
            <a:r>
              <a:rPr b="1" dirty="0"/>
              <a:t>N=30</a:t>
            </a:r>
          </a:p>
          <a:p>
            <a:pPr>
              <a:buSzPct val="101000"/>
            </a:pPr>
            <a:r>
              <a:rPr b="1" dirty="0"/>
              <a:t>A</a:t>
            </a:r>
            <a:r>
              <a:rPr dirty="0"/>
              <a:t> repairs </a:t>
            </a:r>
            <a:r>
              <a:rPr b="1" dirty="0"/>
              <a:t>20</a:t>
            </a:r>
            <a:r>
              <a:rPr dirty="0"/>
              <a:t>, whereas </a:t>
            </a:r>
            <a:r>
              <a:rPr b="1" dirty="0"/>
              <a:t>B</a:t>
            </a:r>
            <a:r>
              <a:rPr dirty="0"/>
              <a:t> repairs </a:t>
            </a:r>
            <a:r>
              <a:rPr b="1" dirty="0"/>
              <a:t>15</a:t>
            </a:r>
          </a:p>
          <a:p>
            <a:pPr>
              <a:buSzPct val="101000"/>
            </a:pPr>
            <a:r>
              <a:rPr dirty="0"/>
              <a:t>Can claim with </a:t>
            </a:r>
            <a:r>
              <a:rPr i="1" dirty="0"/>
              <a:t>high confidence</a:t>
            </a:r>
            <a:r>
              <a:rPr dirty="0"/>
              <a:t> that </a:t>
            </a:r>
            <a:r>
              <a:rPr b="1" dirty="0"/>
              <a:t>A</a:t>
            </a:r>
            <a:r>
              <a:rPr dirty="0"/>
              <a:t> is better?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ompareAB_bugFixing &lt;- function(){…"/>
          <p:cNvSpPr txBox="1">
            <a:spLocks noGrp="1"/>
          </p:cNvSpPr>
          <p:nvPr>
            <p:ph type="body" idx="1"/>
          </p:nvPr>
        </p:nvSpPr>
        <p:spPr>
          <a:xfrm>
            <a:off x="558800" y="322460"/>
            <a:ext cx="11887200" cy="896124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compareAB_bugFixing &lt;- </a:t>
            </a:r>
            <a:r>
              <a:rPr>
                <a:solidFill>
                  <a:srgbClr val="931B72"/>
                </a:solidFill>
              </a:rPr>
              <a:t>function</a:t>
            </a:r>
            <a:r>
              <a:t>(){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n = </a:t>
            </a:r>
            <a:r>
              <a:rPr>
                <a:solidFill>
                  <a:srgbClr val="011892"/>
                </a:solidFill>
              </a:rPr>
              <a:t>30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ka = </a:t>
            </a:r>
            <a:r>
              <a:rPr>
                <a:solidFill>
                  <a:srgbClr val="011892"/>
                </a:solidFill>
              </a:rPr>
              <a:t>20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kb = </a:t>
            </a:r>
            <a:r>
              <a:rPr>
                <a:solidFill>
                  <a:srgbClr val="011892"/>
                </a:solidFill>
              </a:rPr>
              <a:t>15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m = matrix(c(ka,n</a:t>
            </a:r>
            <a:r>
              <a:rPr>
                <a:solidFill>
                  <a:srgbClr val="B05691"/>
                </a:solidFill>
              </a:rPr>
              <a:t>-</a:t>
            </a:r>
            <a:r>
              <a:t>ka,kb,n</a:t>
            </a:r>
            <a:r>
              <a:rPr>
                <a:solidFill>
                  <a:srgbClr val="B05691"/>
                </a:solidFill>
              </a:rPr>
              <a:t>-</a:t>
            </a:r>
            <a:r>
              <a:t>kb),</a:t>
            </a:r>
            <a:r>
              <a:rPr>
                <a:solidFill>
                  <a:srgbClr val="011892"/>
                </a:solidFill>
              </a:rPr>
              <a:t>2</a:t>
            </a:r>
            <a:r>
              <a:t>,</a:t>
            </a:r>
            <a:r>
              <a:rPr>
                <a:solidFill>
                  <a:srgbClr val="011892"/>
                </a:solidFill>
              </a:rPr>
              <a:t>2</a:t>
            </a:r>
            <a: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fisher.test(m)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385" name="Screen Shot 2016-07-09 at 14.16.48.png" descr="Screen Shot 2016-07-09 at 14.16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0" y="4622800"/>
            <a:ext cx="8415389" cy="4035952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Rounded Rectangle"/>
          <p:cNvSpPr/>
          <p:nvPr/>
        </p:nvSpPr>
        <p:spPr>
          <a:xfrm>
            <a:off x="5130874" y="6326154"/>
            <a:ext cx="1146523" cy="445377"/>
          </a:xfrm>
          <a:prstGeom prst="roundRect">
            <a:avLst>
              <a:gd name="adj" fmla="val 42773"/>
            </a:avLst>
          </a:prstGeom>
          <a:ln w="50800">
            <a:solidFill>
              <a:schemeClr val="accent2">
                <a:hueOff val="-1342298"/>
                <a:satOff val="-4651"/>
                <a:lumOff val="19617"/>
              </a:schemeClr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But does it matter that not enough evidence to claim A is bett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But does it matter that not enough evidence to claim </a:t>
            </a:r>
            <a:r>
              <a:rPr b="1" dirty="0"/>
              <a:t>A</a:t>
            </a:r>
            <a:r>
              <a:rPr dirty="0"/>
              <a:t> is better?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Not reall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really…</a:t>
            </a:r>
          </a:p>
        </p:txBody>
      </p:sp>
      <p:sp>
        <p:nvSpPr>
          <p:cNvPr id="391" name="Evidence of 5 bugs fixed by A but not 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Evidence of 5 bugs fixed by </a:t>
            </a:r>
            <a:r>
              <a:rPr b="1" dirty="0"/>
              <a:t>A</a:t>
            </a:r>
            <a:r>
              <a:rPr dirty="0"/>
              <a:t> but not </a:t>
            </a:r>
            <a:r>
              <a:rPr b="1" dirty="0"/>
              <a:t>B</a:t>
            </a:r>
          </a:p>
          <a:p>
            <a:pPr>
              <a:buSzPct val="101000"/>
            </a:pPr>
            <a:r>
              <a:rPr dirty="0"/>
              <a:t>Can’t say </a:t>
            </a:r>
            <a:r>
              <a:rPr b="1" dirty="0"/>
              <a:t>A</a:t>
            </a:r>
            <a:r>
              <a:rPr dirty="0"/>
              <a:t> is </a:t>
            </a:r>
            <a:r>
              <a:rPr i="1" dirty="0"/>
              <a:t>better</a:t>
            </a:r>
            <a:r>
              <a:rPr dirty="0"/>
              <a:t>, but can say </a:t>
            </a:r>
            <a:r>
              <a:rPr b="1" dirty="0"/>
              <a:t>A</a:t>
            </a:r>
            <a:r>
              <a:rPr dirty="0"/>
              <a:t> is </a:t>
            </a:r>
            <a:r>
              <a:rPr i="1" dirty="0"/>
              <a:t>useful</a:t>
            </a:r>
          </a:p>
          <a:p>
            <a:pPr>
              <a:buSzPct val="101000"/>
            </a:pPr>
            <a:r>
              <a:rPr dirty="0"/>
              <a:t>Techniques can be combined/integrated</a:t>
            </a:r>
          </a:p>
          <a:p>
            <a:pPr>
              <a:buSzPct val="101000"/>
            </a:pPr>
            <a:r>
              <a:rPr dirty="0"/>
              <a:t>Given a domain (</a:t>
            </a:r>
            <a:r>
              <a:rPr dirty="0" err="1"/>
              <a:t>eg</a:t>
            </a:r>
            <a:r>
              <a:rPr dirty="0"/>
              <a:t> bug fixing), no single paper can solve all instances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“Similar”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“Similar” Example</a:t>
            </a:r>
          </a:p>
        </p:txBody>
      </p:sp>
      <p:sp>
        <p:nvSpPr>
          <p:cNvPr id="394" name="Still Automated Bug Fixing…"/>
          <p:cNvSpPr txBox="1">
            <a:spLocks noGrp="1"/>
          </p:cNvSpPr>
          <p:nvPr>
            <p:ph type="body" idx="1"/>
          </p:nvPr>
        </p:nvSpPr>
        <p:spPr>
          <a:xfrm>
            <a:off x="227905" y="2223938"/>
            <a:ext cx="12548989" cy="7059762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Still Automated Bug Fixing</a:t>
            </a:r>
          </a:p>
          <a:p>
            <a:pPr>
              <a:buSzPct val="101000"/>
            </a:pPr>
            <a:r>
              <a:rPr dirty="0"/>
              <a:t>Now </a:t>
            </a:r>
            <a:r>
              <a:rPr b="1" dirty="0"/>
              <a:t>A</a:t>
            </a:r>
            <a:r>
              <a:rPr dirty="0"/>
              <a:t> and </a:t>
            </a:r>
            <a:r>
              <a:rPr b="1" dirty="0"/>
              <a:t>B</a:t>
            </a:r>
            <a:r>
              <a:rPr dirty="0"/>
              <a:t> are </a:t>
            </a:r>
            <a:r>
              <a:rPr dirty="0" err="1"/>
              <a:t>randomised</a:t>
            </a:r>
            <a:r>
              <a:rPr dirty="0"/>
              <a:t> (</a:t>
            </a:r>
            <a:r>
              <a:rPr dirty="0" err="1"/>
              <a:t>eg</a:t>
            </a:r>
            <a:r>
              <a:rPr dirty="0"/>
              <a:t> Genetic Programming)</a:t>
            </a:r>
          </a:p>
          <a:p>
            <a:pPr>
              <a:buSzPct val="101000"/>
            </a:pPr>
            <a:r>
              <a:rPr i="1" dirty="0"/>
              <a:t>Single bug</a:t>
            </a:r>
            <a:r>
              <a:rPr dirty="0"/>
              <a:t>, run experiments </a:t>
            </a:r>
            <a:r>
              <a:rPr b="1" dirty="0"/>
              <a:t>30</a:t>
            </a:r>
            <a:r>
              <a:rPr dirty="0"/>
              <a:t> times</a:t>
            </a:r>
          </a:p>
          <a:p>
            <a:pPr>
              <a:buSzPct val="101000"/>
            </a:pPr>
            <a:r>
              <a:rPr b="1" dirty="0"/>
              <a:t>A</a:t>
            </a:r>
            <a:r>
              <a:rPr dirty="0"/>
              <a:t> repairs </a:t>
            </a:r>
            <a:r>
              <a:rPr b="1" dirty="0"/>
              <a:t>20</a:t>
            </a:r>
            <a:r>
              <a:rPr dirty="0"/>
              <a:t> times, whereas </a:t>
            </a:r>
            <a:r>
              <a:rPr b="1" dirty="0"/>
              <a:t>B</a:t>
            </a:r>
            <a:r>
              <a:rPr dirty="0"/>
              <a:t> repairs </a:t>
            </a:r>
            <a:r>
              <a:rPr b="1" dirty="0"/>
              <a:t>15</a:t>
            </a:r>
            <a:r>
              <a:rPr dirty="0"/>
              <a:t> times</a:t>
            </a:r>
          </a:p>
          <a:p>
            <a:pPr>
              <a:buSzPct val="101000"/>
            </a:pPr>
            <a:r>
              <a:rPr dirty="0"/>
              <a:t>Can claim with </a:t>
            </a:r>
            <a:r>
              <a:rPr i="1" dirty="0"/>
              <a:t>high confidence</a:t>
            </a:r>
            <a:r>
              <a:rPr dirty="0"/>
              <a:t> that A is </a:t>
            </a:r>
            <a:r>
              <a:rPr i="1" dirty="0"/>
              <a:t>better</a:t>
            </a:r>
            <a:r>
              <a:rPr dirty="0"/>
              <a:t>?</a:t>
            </a:r>
          </a:p>
          <a:p>
            <a:pPr>
              <a:buSzPct val="101000"/>
            </a:pPr>
            <a:r>
              <a:rPr dirty="0"/>
              <a:t>Can claim that </a:t>
            </a:r>
            <a:r>
              <a:rPr b="1" dirty="0"/>
              <a:t>A</a:t>
            </a:r>
            <a:r>
              <a:rPr dirty="0"/>
              <a:t> is </a:t>
            </a:r>
            <a:r>
              <a:rPr i="1" dirty="0"/>
              <a:t>useful</a:t>
            </a:r>
            <a:r>
              <a:rPr dirty="0"/>
              <a:t>?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Bit different now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Bit different now…</a:t>
            </a:r>
          </a:p>
        </p:txBody>
      </p:sp>
      <p:sp>
        <p:nvSpPr>
          <p:cNvPr id="397" name="A better? No (recall high p-value 0.29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A </a:t>
            </a:r>
            <a:r>
              <a:rPr i="1" dirty="0"/>
              <a:t>better</a:t>
            </a:r>
            <a:r>
              <a:rPr dirty="0"/>
              <a:t>? No (recall high </a:t>
            </a:r>
            <a:r>
              <a:rPr i="1" dirty="0"/>
              <a:t>p-value</a:t>
            </a:r>
            <a:r>
              <a:rPr dirty="0"/>
              <a:t> 0.29)</a:t>
            </a:r>
          </a:p>
          <a:p>
            <a:pPr>
              <a:buSzPct val="101000"/>
            </a:pPr>
            <a:r>
              <a:rPr b="1" dirty="0"/>
              <a:t>A</a:t>
            </a:r>
            <a:r>
              <a:rPr dirty="0"/>
              <a:t> useful? Arguably no, i.e. equivalent to </a:t>
            </a:r>
            <a:r>
              <a:rPr b="1" dirty="0"/>
              <a:t>B</a:t>
            </a:r>
          </a:p>
          <a:p>
            <a:pPr>
              <a:buSzPct val="101000"/>
            </a:pPr>
            <a:r>
              <a:rPr dirty="0"/>
              <a:t>In this case, warranted to run some more experiments before trying to publish it… 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But what if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what if…</a:t>
            </a:r>
          </a:p>
        </p:txBody>
      </p:sp>
      <p:sp>
        <p:nvSpPr>
          <p:cNvPr id="400" name="… I am comparing randomised algorithms on many problem instanc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… I am comparing </a:t>
            </a:r>
            <a:r>
              <a:rPr dirty="0" err="1"/>
              <a:t>randomised</a:t>
            </a:r>
            <a:r>
              <a:rPr dirty="0"/>
              <a:t> algorithms on many problem instances?</a:t>
            </a:r>
          </a:p>
          <a:p>
            <a:pPr>
              <a:buSzPct val="101000"/>
            </a:pPr>
            <a:r>
              <a:rPr dirty="0"/>
              <a:t>Typical case of SBST and when comparing with RT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creen Shot 2016-07-09 at 14.44.30.png" descr="Screen Shot 2016-07-09 at 14.44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583"/>
            <a:ext cx="13004800" cy="8988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ocus on comparisons of testing techniques, tools and algorithms…"/>
          <p:cNvSpPr txBox="1">
            <a:spLocks noGrp="1"/>
          </p:cNvSpPr>
          <p:nvPr>
            <p:ph type="body" idx="1"/>
          </p:nvPr>
        </p:nvSpPr>
        <p:spPr>
          <a:xfrm>
            <a:off x="558800" y="533400"/>
            <a:ext cx="11887200" cy="79857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Focus on comparisons of testing techniques, tools and algorithms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r>
              <a:t>For empirical studies with human subjects, things are bit different… (eg, constraints on sample size)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on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Context</a:t>
            </a:r>
          </a:p>
        </p:txBody>
      </p:sp>
      <p:sp>
        <p:nvSpPr>
          <p:cNvPr id="405" name="Generate tests that can trigger bu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Generate tests that can trigger bug</a:t>
            </a:r>
          </a:p>
          <a:p>
            <a:pPr>
              <a:buSzPct val="101000"/>
            </a:pPr>
            <a:r>
              <a:rPr dirty="0"/>
              <a:t>357 bugs from Defect4J</a:t>
            </a:r>
          </a:p>
          <a:p>
            <a:pPr>
              <a:buSzPct val="101000"/>
            </a:pPr>
            <a:r>
              <a:rPr dirty="0"/>
              <a:t>Three compared tools</a:t>
            </a:r>
          </a:p>
          <a:p>
            <a:pPr lvl="1">
              <a:buSzPct val="101000"/>
            </a:pPr>
            <a:r>
              <a:rPr i="1" dirty="0" err="1"/>
              <a:t>Agitar</a:t>
            </a:r>
            <a:r>
              <a:rPr dirty="0"/>
              <a:t>: commercial, 1 run per bug</a:t>
            </a:r>
          </a:p>
          <a:p>
            <a:pPr lvl="1">
              <a:buSzPct val="101000"/>
            </a:pPr>
            <a:r>
              <a:rPr i="1" dirty="0" err="1"/>
              <a:t>Randoop</a:t>
            </a:r>
            <a:r>
              <a:rPr dirty="0"/>
              <a:t>: open-source, randomized, 10 runs per bug</a:t>
            </a:r>
          </a:p>
          <a:p>
            <a:pPr lvl="1">
              <a:buSzPct val="101000"/>
            </a:pPr>
            <a:r>
              <a:rPr i="1" dirty="0" err="1"/>
              <a:t>EvoSuite</a:t>
            </a:r>
            <a:r>
              <a:rPr dirty="0"/>
              <a:t>, open-source, randomized, 10 runs per bug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408" name="Bugs found only by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Bugs found only by…</a:t>
            </a:r>
          </a:p>
          <a:p>
            <a:pPr lvl="1">
              <a:buSzPct val="101000"/>
            </a:pPr>
            <a:r>
              <a:rPr i="1" dirty="0" err="1"/>
              <a:t>Agitar</a:t>
            </a:r>
            <a:r>
              <a:rPr dirty="0"/>
              <a:t>: 28</a:t>
            </a:r>
          </a:p>
          <a:p>
            <a:pPr lvl="1">
              <a:buSzPct val="101000"/>
            </a:pPr>
            <a:r>
              <a:rPr i="1" dirty="0" err="1"/>
              <a:t>Rando</a:t>
            </a:r>
            <a:r>
              <a:rPr lang="en-US" dirty="0" err="1"/>
              <a:t>op</a:t>
            </a:r>
            <a:r>
              <a:rPr dirty="0"/>
              <a:t>: 12</a:t>
            </a:r>
          </a:p>
          <a:p>
            <a:pPr lvl="1">
              <a:buSzPct val="101000"/>
            </a:pPr>
            <a:r>
              <a:rPr i="1" dirty="0" err="1"/>
              <a:t>EvoSuite</a:t>
            </a:r>
            <a:r>
              <a:rPr dirty="0"/>
              <a:t>: 35</a:t>
            </a:r>
          </a:p>
          <a:p>
            <a:pPr>
              <a:buSzPct val="101000"/>
            </a:pPr>
            <a:r>
              <a:rPr dirty="0"/>
              <a:t>No technique subsumes the others</a:t>
            </a:r>
          </a:p>
          <a:p>
            <a:pPr>
              <a:buSzPct val="101000"/>
            </a:pPr>
            <a:r>
              <a:rPr dirty="0"/>
              <a:t>In many cases, </a:t>
            </a:r>
            <a:r>
              <a:rPr i="1" dirty="0" err="1"/>
              <a:t>Randoop</a:t>
            </a:r>
            <a:r>
              <a:rPr i="1" dirty="0"/>
              <a:t>/</a:t>
            </a:r>
            <a:r>
              <a:rPr i="1" dirty="0" err="1"/>
              <a:t>EvoSuite</a:t>
            </a:r>
            <a:r>
              <a:rPr i="1" dirty="0"/>
              <a:t> </a:t>
            </a:r>
            <a:r>
              <a:rPr dirty="0"/>
              <a:t>found bug only in a </a:t>
            </a:r>
            <a:r>
              <a:rPr i="1" dirty="0"/>
              <a:t>subset</a:t>
            </a:r>
            <a:r>
              <a:rPr dirty="0"/>
              <a:t> of the 10 runs…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o 2 Steps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2 Steps Analysis</a:t>
            </a:r>
          </a:p>
        </p:txBody>
      </p:sp>
      <p:sp>
        <p:nvSpPr>
          <p:cNvPr id="411" name="On single instances to check A vs B performa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On single instances to check </a:t>
            </a:r>
            <a:r>
              <a:rPr b="1" dirty="0"/>
              <a:t>A</a:t>
            </a:r>
            <a:r>
              <a:rPr dirty="0"/>
              <a:t> vs </a:t>
            </a:r>
            <a:r>
              <a:rPr b="1" dirty="0"/>
              <a:t>B</a:t>
            </a:r>
            <a:r>
              <a:rPr dirty="0"/>
              <a:t> performance</a:t>
            </a:r>
          </a:p>
          <a:p>
            <a:pPr lvl="1">
              <a:buSzPct val="101000"/>
            </a:pPr>
            <a:r>
              <a:rPr dirty="0"/>
              <a:t>need to take into account randomness</a:t>
            </a:r>
          </a:p>
          <a:p>
            <a:pPr>
              <a:buSzPct val="101000"/>
            </a:pPr>
            <a:r>
              <a:rPr dirty="0"/>
              <a:t>On whole case study</a:t>
            </a:r>
          </a:p>
          <a:p>
            <a:pPr lvl="1">
              <a:buSzPct val="101000"/>
            </a:pPr>
            <a:r>
              <a:rPr dirty="0"/>
              <a:t>based on how was selected, from random sample can infer/estimate performance on whole domain</a:t>
            </a:r>
          </a:p>
          <a:p>
            <a:pPr lvl="1">
              <a:buSzPct val="101000"/>
              <a:defRPr i="1"/>
            </a:pPr>
            <a:r>
              <a:rPr dirty="0"/>
              <a:t>more on this later…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Non-Binary Performance"/>
          <p:cNvSpPr txBox="1">
            <a:spLocks noGrp="1"/>
          </p:cNvSpPr>
          <p:nvPr>
            <p:ph type="title"/>
          </p:nvPr>
        </p:nvSpPr>
        <p:spPr>
          <a:xfrm>
            <a:off x="449907" y="254000"/>
            <a:ext cx="12303473" cy="2628900"/>
          </a:xfrm>
          <a:prstGeom prst="rect">
            <a:avLst/>
          </a:prstGeom>
        </p:spPr>
        <p:txBody>
          <a:bodyPr/>
          <a:lstStyle/>
          <a:p>
            <a:r>
              <a:t>Non-Binary Performance</a:t>
            </a:r>
          </a:p>
        </p:txBody>
      </p:sp>
      <p:sp>
        <p:nvSpPr>
          <p:cNvPr id="414" name="Not just binary success and fail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Not just binary </a:t>
            </a:r>
            <a:r>
              <a:rPr i="1" dirty="0"/>
              <a:t>success </a:t>
            </a:r>
            <a:r>
              <a:rPr dirty="0"/>
              <a:t>and</a:t>
            </a:r>
            <a:r>
              <a:rPr i="1" dirty="0"/>
              <a:t> failure</a:t>
            </a:r>
          </a:p>
          <a:p>
            <a:pPr>
              <a:buSzPct val="101000"/>
            </a:pPr>
            <a:r>
              <a:rPr dirty="0"/>
              <a:t>Performance metrics as numerical values</a:t>
            </a:r>
          </a:p>
          <a:p>
            <a:pPr lvl="1">
              <a:buSzPct val="101000"/>
            </a:pPr>
            <a:r>
              <a:rPr dirty="0"/>
              <a:t>branch coverage in test generation, e.g. 75% vs 42%</a:t>
            </a:r>
          </a:p>
          <a:p>
            <a:pPr lvl="1">
              <a:buSzPct val="101000"/>
            </a:pPr>
            <a:r>
              <a:rPr dirty="0"/>
              <a:t>number of test executions in regression testing</a:t>
            </a:r>
          </a:p>
          <a:p>
            <a:pPr lvl="1">
              <a:buSzPct val="101000"/>
            </a:pPr>
            <a:r>
              <a:rPr dirty="0" err="1"/>
              <a:t>etc</a:t>
            </a:r>
            <a:endParaRPr dirty="0"/>
          </a:p>
          <a:p>
            <a:pPr>
              <a:buSzPct val="101000"/>
            </a:pPr>
            <a:r>
              <a:rPr dirty="0"/>
              <a:t>Usually looking at aggregated values, like </a:t>
            </a:r>
            <a:r>
              <a:rPr i="1" dirty="0"/>
              <a:t>mean </a:t>
            </a:r>
            <a:r>
              <a:rPr dirty="0"/>
              <a:t>and </a:t>
            </a:r>
            <a:r>
              <a:rPr i="1" dirty="0"/>
              <a:t>median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tudent t-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000000"/>
                </a:solidFill>
              </a:defRPr>
            </a:pPr>
            <a:r>
              <a:t>Student </a:t>
            </a:r>
            <a:r>
              <a:rPr i="1"/>
              <a:t>t</a:t>
            </a:r>
            <a:r>
              <a:t>-test</a:t>
            </a:r>
          </a:p>
        </p:txBody>
      </p:sp>
      <p:sp>
        <p:nvSpPr>
          <p:cNvPr id="417" name="Used to compare mean (average) values of two distribu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Used to compare </a:t>
            </a:r>
            <a:r>
              <a:rPr i="1" dirty="0"/>
              <a:t>mean </a:t>
            </a:r>
            <a:r>
              <a:rPr dirty="0"/>
              <a:t>(average) values of two distributions</a:t>
            </a:r>
          </a:p>
          <a:p>
            <a:pPr>
              <a:buSzPct val="101000"/>
            </a:pPr>
            <a:r>
              <a:rPr dirty="0"/>
              <a:t>It requires </a:t>
            </a:r>
            <a:r>
              <a:rPr i="1" dirty="0"/>
              <a:t>normality</a:t>
            </a:r>
            <a:r>
              <a:rPr dirty="0"/>
              <a:t> of data, but…</a:t>
            </a:r>
          </a:p>
          <a:p>
            <a:pPr>
              <a:buSzPct val="101000"/>
            </a:pPr>
            <a:r>
              <a:rPr dirty="0"/>
              <a:t>“</a:t>
            </a:r>
            <a:r>
              <a:rPr i="1" dirty="0"/>
              <a:t>The assumptions of most mathematical models are always false to a greater or lesser extent</a:t>
            </a:r>
            <a:r>
              <a:rPr dirty="0"/>
              <a:t>”</a:t>
            </a:r>
          </a:p>
          <a:p>
            <a:pPr lvl="1">
              <a:buSzPct val="101000"/>
            </a:pPr>
            <a:r>
              <a:rPr dirty="0"/>
              <a:t>Glass G, Peckham P, Sanders J. </a:t>
            </a:r>
            <a:r>
              <a:rPr i="1" dirty="0"/>
              <a:t>Consequences of failure to meet assumptions underlying the fixed effects analyses of variance and covariance</a:t>
            </a:r>
            <a:r>
              <a:rPr dirty="0"/>
              <a:t>. Review of Educational Research 1972; 42(3):237–288.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Normal Distribution"/>
          <p:cNvSpPr txBox="1">
            <a:spLocks noGrp="1"/>
          </p:cNvSpPr>
          <p:nvPr>
            <p:ph type="title"/>
          </p:nvPr>
        </p:nvSpPr>
        <p:spPr>
          <a:xfrm>
            <a:off x="1270000" y="292447"/>
            <a:ext cx="10464800" cy="1523653"/>
          </a:xfrm>
          <a:prstGeom prst="rect">
            <a:avLst/>
          </a:prstGeom>
        </p:spPr>
        <p:txBody>
          <a:bodyPr/>
          <a:lstStyle/>
          <a:p>
            <a:r>
              <a:t>Normal Distribution</a:t>
            </a:r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5" y="1801097"/>
            <a:ext cx="8477475" cy="6151406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Fully defined by two properties: mean and standard deviation…"/>
          <p:cNvSpPr txBox="1"/>
          <p:nvPr/>
        </p:nvSpPr>
        <p:spPr>
          <a:xfrm>
            <a:off x="8731200" y="2717799"/>
            <a:ext cx="3702100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Fully defined by two properties: mean and standard deviation</a:t>
            </a:r>
          </a:p>
          <a:p>
            <a:pPr>
              <a:defRPr sz="3000"/>
            </a:pPr>
            <a:endParaRPr/>
          </a:p>
          <a:p>
            <a:pPr>
              <a:defRPr sz="3000"/>
            </a:pPr>
            <a:r>
              <a:t>Many phenomena in nature fit in a normal distribution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424" name="Generating n test cases before finding bu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Generating </a:t>
            </a:r>
            <a:r>
              <a:rPr i="1" dirty="0"/>
              <a:t>n</a:t>
            </a:r>
            <a:r>
              <a:rPr dirty="0"/>
              <a:t> test cases before finding bugs</a:t>
            </a:r>
          </a:p>
          <a:p>
            <a:pPr>
              <a:buSzPct val="101000"/>
            </a:pPr>
            <a:r>
              <a:rPr dirty="0" err="1"/>
              <a:t>Randomised</a:t>
            </a:r>
            <a:r>
              <a:rPr dirty="0"/>
              <a:t> algorithm, so </a:t>
            </a:r>
            <a:r>
              <a:rPr i="1" dirty="0"/>
              <a:t>n </a:t>
            </a:r>
            <a:r>
              <a:rPr dirty="0"/>
              <a:t>can be represented as random variable</a:t>
            </a:r>
          </a:p>
          <a:p>
            <a:pPr>
              <a:buSzPct val="101000"/>
            </a:pPr>
            <a:r>
              <a:rPr dirty="0"/>
              <a:t>Can </a:t>
            </a:r>
            <a:r>
              <a:rPr i="1" dirty="0"/>
              <a:t>n </a:t>
            </a:r>
            <a:r>
              <a:rPr dirty="0"/>
              <a:t>be normally distributed?</a:t>
            </a:r>
          </a:p>
          <a:p>
            <a:pPr>
              <a:buSzPct val="101000"/>
            </a:pPr>
            <a:r>
              <a:rPr dirty="0"/>
              <a:t>NEVER: n&lt;0 is impossible, and discrete value (</a:t>
            </a:r>
            <a:r>
              <a:rPr dirty="0" err="1"/>
              <a:t>ie</a:t>
            </a:r>
            <a:r>
              <a:rPr dirty="0"/>
              <a:t>, no fraction of tests, e.g. 1.3)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-test (continue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i="1"/>
              <a:t>t</a:t>
            </a:r>
            <a:r>
              <a:t>-test (continued.)</a:t>
            </a:r>
          </a:p>
        </p:txBody>
      </p:sp>
      <p:sp>
        <p:nvSpPr>
          <p:cNvPr id="427" name="The Central Limit Theorem (CLT) states that the sum of n random variables converges to a normal distribution as n increa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The Central Limit Theorem (CLT) states that the </a:t>
            </a:r>
            <a:r>
              <a:rPr b="1" dirty="0"/>
              <a:t>sum</a:t>
            </a:r>
            <a:r>
              <a:rPr dirty="0"/>
              <a:t> of </a:t>
            </a:r>
            <a:r>
              <a:rPr i="1" dirty="0"/>
              <a:t>n</a:t>
            </a:r>
            <a:r>
              <a:rPr dirty="0"/>
              <a:t> random variables converges to a </a:t>
            </a:r>
            <a:r>
              <a:rPr i="1" dirty="0"/>
              <a:t>normal</a:t>
            </a:r>
            <a:r>
              <a:rPr dirty="0"/>
              <a:t> distribution as </a:t>
            </a:r>
            <a:r>
              <a:rPr i="1" dirty="0"/>
              <a:t>n</a:t>
            </a:r>
            <a:r>
              <a:rPr dirty="0"/>
              <a:t> increases</a:t>
            </a:r>
          </a:p>
          <a:p>
            <a:pPr>
              <a:buSzPct val="101000"/>
            </a:pPr>
            <a:r>
              <a:rPr i="1" dirty="0"/>
              <a:t>t</a:t>
            </a:r>
            <a:r>
              <a:rPr dirty="0"/>
              <a:t>-test internally uses sums of random variables</a:t>
            </a:r>
          </a:p>
          <a:p>
            <a:pPr>
              <a:buSzPct val="101000"/>
            </a:pPr>
            <a:r>
              <a:rPr dirty="0"/>
              <a:t>Often, already with n=30 the </a:t>
            </a:r>
            <a:r>
              <a:rPr i="1" dirty="0"/>
              <a:t>t</a:t>
            </a:r>
            <a:r>
              <a:rPr dirty="0"/>
              <a:t>-test is </a:t>
            </a:r>
            <a:r>
              <a:rPr i="1" dirty="0"/>
              <a:t>robust</a:t>
            </a:r>
            <a:r>
              <a:rPr dirty="0"/>
              <a:t> to deviation from normality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LT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CLT Example</a:t>
            </a:r>
          </a:p>
        </p:txBody>
      </p:sp>
      <p:sp>
        <p:nvSpPr>
          <p:cNvPr id="430" name="Rolling a dice…"/>
          <p:cNvSpPr txBox="1">
            <a:spLocks noGrp="1"/>
          </p:cNvSpPr>
          <p:nvPr>
            <p:ph type="body" sz="half" idx="1"/>
          </p:nvPr>
        </p:nvSpPr>
        <p:spPr>
          <a:xfrm>
            <a:off x="558800" y="2933700"/>
            <a:ext cx="6290271" cy="6256288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Rolling a dice</a:t>
            </a:r>
          </a:p>
          <a:p>
            <a:pPr>
              <a:buSzPct val="101000"/>
            </a:pPr>
            <a:r>
              <a:rPr dirty="0"/>
              <a:t>What is probability distribution of a 6 face dice?</a:t>
            </a:r>
          </a:p>
          <a:p>
            <a:pPr>
              <a:buSzPct val="101000"/>
            </a:pPr>
            <a:r>
              <a:rPr dirty="0"/>
              <a:t>Each value has 16% probability</a:t>
            </a:r>
          </a:p>
          <a:p>
            <a:pPr>
              <a:buSzPct val="101000"/>
            </a:pPr>
            <a:r>
              <a:rPr dirty="0"/>
              <a:t>Definitively </a:t>
            </a:r>
            <a:r>
              <a:rPr b="1" dirty="0"/>
              <a:t>not</a:t>
            </a:r>
            <a:r>
              <a:rPr dirty="0"/>
              <a:t> normal</a:t>
            </a:r>
          </a:p>
        </p:txBody>
      </p:sp>
      <p:pic>
        <p:nvPicPr>
          <p:cNvPr id="431" name="Screen Shot 2016-07-09 at 16.12.14.png" descr="Screen Shot 2016-07-09 at 16.12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616" y="2876284"/>
            <a:ext cx="5669084" cy="5270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LT (continue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CLT (continued.)</a:t>
            </a:r>
          </a:p>
        </p:txBody>
      </p:sp>
      <p:sp>
        <p:nvSpPr>
          <p:cNvPr id="434" name="But what is the probability of the sum of n dices?…"/>
          <p:cNvSpPr txBox="1">
            <a:spLocks noGrp="1"/>
          </p:cNvSpPr>
          <p:nvPr>
            <p:ph type="body" sz="half" idx="1"/>
          </p:nvPr>
        </p:nvSpPr>
        <p:spPr>
          <a:xfrm>
            <a:off x="558800" y="2933700"/>
            <a:ext cx="5513834" cy="635000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But what is the probability of the </a:t>
            </a:r>
            <a:r>
              <a:rPr b="1" dirty="0"/>
              <a:t>sum</a:t>
            </a:r>
            <a:r>
              <a:rPr b="1" i="1" dirty="0"/>
              <a:t> </a:t>
            </a:r>
            <a:r>
              <a:rPr dirty="0"/>
              <a:t>of </a:t>
            </a:r>
            <a:r>
              <a:rPr i="1" dirty="0"/>
              <a:t>n </a:t>
            </a:r>
            <a:r>
              <a:rPr dirty="0"/>
              <a:t>dices?</a:t>
            </a:r>
          </a:p>
          <a:p>
            <a:pPr>
              <a:buSzPct val="101000"/>
            </a:pPr>
            <a:r>
              <a:rPr dirty="0"/>
              <a:t>Even with as low as </a:t>
            </a:r>
            <a:r>
              <a:rPr i="1" dirty="0"/>
              <a:t>n</a:t>
            </a:r>
            <a:r>
              <a:rPr dirty="0"/>
              <a:t>=2, it starts to look normal…</a:t>
            </a:r>
            <a:r>
              <a:rPr i="1" dirty="0"/>
              <a:t> </a:t>
            </a:r>
          </a:p>
        </p:txBody>
      </p:sp>
      <p:pic>
        <p:nvPicPr>
          <p:cNvPr id="435" name="Screen Shot 2016-07-09 at 16.12.32.png" descr="Screen Shot 2016-07-09 at 16.12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783" y="2567504"/>
            <a:ext cx="6925224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y bother with statistic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bother with </a:t>
            </a:r>
            <a:r>
              <a:rPr i="1"/>
              <a:t>statistics</a:t>
            </a:r>
            <a:r>
              <a:t>? 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A More Relevant Example"/>
          <p:cNvSpPr txBox="1">
            <a:spLocks noGrp="1"/>
          </p:cNvSpPr>
          <p:nvPr>
            <p:ph type="title"/>
          </p:nvPr>
        </p:nvSpPr>
        <p:spPr>
          <a:xfrm>
            <a:off x="533747" y="254000"/>
            <a:ext cx="12215218" cy="2628900"/>
          </a:xfrm>
          <a:prstGeom prst="rect">
            <a:avLst/>
          </a:prstGeom>
        </p:spPr>
        <p:txBody>
          <a:bodyPr/>
          <a:lstStyle/>
          <a:p>
            <a:r>
              <a:t>A More Relevant Example</a:t>
            </a:r>
          </a:p>
        </p:txBody>
      </p:sp>
      <p:sp>
        <p:nvSpPr>
          <p:cNvPr id="438" name="Unit test generation (EvoSuite) for code cover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Unit test generation (</a:t>
            </a:r>
            <a:r>
              <a:rPr i="1" dirty="0" err="1"/>
              <a:t>EvoSuite</a:t>
            </a:r>
            <a:r>
              <a:rPr dirty="0"/>
              <a:t>) for code coverage</a:t>
            </a:r>
          </a:p>
          <a:p>
            <a:pPr>
              <a:buSzPct val="101000"/>
            </a:pPr>
            <a:r>
              <a:rPr dirty="0"/>
              <a:t>Sample 100 projects at </a:t>
            </a:r>
            <a:r>
              <a:rPr i="1" dirty="0"/>
              <a:t>random </a:t>
            </a:r>
            <a:r>
              <a:rPr dirty="0"/>
              <a:t>from </a:t>
            </a:r>
            <a:r>
              <a:rPr i="1" dirty="0" err="1"/>
              <a:t>SourceForge</a:t>
            </a:r>
            <a:r>
              <a:rPr dirty="0"/>
              <a:t> (the SF100 corpus)</a:t>
            </a:r>
            <a:endParaRPr lang="en-US" dirty="0"/>
          </a:p>
          <a:p>
            <a:pPr lvl="1">
              <a:buSzPct val="101000"/>
            </a:pPr>
            <a:r>
              <a:rPr lang="en-GB" dirty="0"/>
              <a:t>yep, that is from before GitHub…</a:t>
            </a:r>
            <a:endParaRPr dirty="0"/>
          </a:p>
          <a:p>
            <a:pPr>
              <a:buSzPct val="101000"/>
            </a:pPr>
            <a:r>
              <a:rPr dirty="0"/>
              <a:t>Coverage [0%,100%] for single classes</a:t>
            </a:r>
          </a:p>
          <a:p>
            <a:pPr>
              <a:buSzPct val="101000"/>
            </a:pPr>
            <a:r>
              <a:rPr dirty="0"/>
              <a:t>Average/mean coverage on the 100 projects</a:t>
            </a:r>
          </a:p>
          <a:p>
            <a:pPr lvl="1">
              <a:buSzPct val="101000"/>
            </a:pPr>
            <a:r>
              <a:rPr dirty="0"/>
              <a:t>recall </a:t>
            </a:r>
            <a:r>
              <a:rPr b="1" dirty="0"/>
              <a:t>sum </a:t>
            </a:r>
            <a:r>
              <a:rPr dirty="0"/>
              <a:t>of </a:t>
            </a:r>
            <a:r>
              <a:rPr i="1" dirty="0"/>
              <a:t>n </a:t>
            </a:r>
            <a:r>
              <a:rPr dirty="0"/>
              <a:t>variables divided/scaled by </a:t>
            </a:r>
            <a:r>
              <a:rPr i="1" dirty="0"/>
              <a:t>n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creen Shot 2016-07-09 at 17.08.35.png" descr="Screen Shot 2016-07-09 at 17.08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44" y="0"/>
            <a:ext cx="10199712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robability Distrib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Probability Distribution</a:t>
            </a:r>
          </a:p>
        </p:txBody>
      </p:sp>
      <p:sp>
        <p:nvSpPr>
          <p:cNvPr id="443" name="Single classes…"/>
          <p:cNvSpPr txBox="1">
            <a:spLocks noGrp="1"/>
          </p:cNvSpPr>
          <p:nvPr>
            <p:ph type="body" sz="half" idx="1"/>
          </p:nvPr>
        </p:nvSpPr>
        <p:spPr>
          <a:xfrm>
            <a:off x="558800" y="2933700"/>
            <a:ext cx="5614145" cy="635000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Single classes</a:t>
            </a:r>
          </a:p>
          <a:p>
            <a:pPr>
              <a:buSzPct val="101000"/>
            </a:pPr>
            <a:r>
              <a:rPr dirty="0"/>
              <a:t>Many (40%) are trivial, </a:t>
            </a:r>
            <a:r>
              <a:rPr dirty="0" err="1"/>
              <a:t>cov</a:t>
            </a:r>
            <a:r>
              <a:rPr dirty="0"/>
              <a:t> &gt; 90%</a:t>
            </a:r>
          </a:p>
          <a:p>
            <a:pPr>
              <a:buSzPct val="101000"/>
            </a:pPr>
            <a:r>
              <a:rPr dirty="0"/>
              <a:t>Some (20%) are too difficult, </a:t>
            </a:r>
            <a:r>
              <a:rPr dirty="0" err="1"/>
              <a:t>cov</a:t>
            </a:r>
            <a:r>
              <a:rPr dirty="0"/>
              <a:t> &lt; 10%</a:t>
            </a:r>
          </a:p>
          <a:p>
            <a:pPr>
              <a:buSzPct val="101000"/>
            </a:pPr>
            <a:r>
              <a:rPr dirty="0"/>
              <a:t>Does not look normally distributed…</a:t>
            </a:r>
          </a:p>
        </p:txBody>
      </p:sp>
      <p:pic>
        <p:nvPicPr>
          <p:cNvPr id="444" name="Screen Shot 2016-07-09 at 16.47.22.png" descr="Screen Shot 2016-07-09 at 16.47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038" y="2887922"/>
            <a:ext cx="6506512" cy="6441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(continue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(continued.)</a:t>
            </a:r>
          </a:p>
        </p:txBody>
      </p:sp>
      <p:sp>
        <p:nvSpPr>
          <p:cNvPr id="447" name="Average on each of the projects…"/>
          <p:cNvSpPr txBox="1">
            <a:spLocks noGrp="1"/>
          </p:cNvSpPr>
          <p:nvPr>
            <p:ph type="body" sz="half" idx="1"/>
          </p:nvPr>
        </p:nvSpPr>
        <p:spPr>
          <a:xfrm>
            <a:off x="558800" y="2933700"/>
            <a:ext cx="5332314" cy="635000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Average on each of the projects</a:t>
            </a:r>
          </a:p>
          <a:p>
            <a:pPr>
              <a:buSzPct val="101000"/>
            </a:pPr>
            <a:r>
              <a:rPr dirty="0"/>
              <a:t>Start to </a:t>
            </a:r>
            <a:r>
              <a:rPr i="1" dirty="0"/>
              <a:t>resemble</a:t>
            </a:r>
            <a:r>
              <a:rPr dirty="0"/>
              <a:t> a normal distribution</a:t>
            </a:r>
          </a:p>
          <a:p>
            <a:pPr>
              <a:buSzPct val="101000"/>
            </a:pPr>
            <a:r>
              <a:rPr dirty="0"/>
              <a:t>Interestingly, same distribution when looking at the used industrial systems</a:t>
            </a:r>
          </a:p>
        </p:txBody>
      </p:sp>
      <p:pic>
        <p:nvPicPr>
          <p:cNvPr id="448" name="Screen Shot 2016-07-09 at 16.48.09.png" descr="Screen Shot 2016-07-09 at 16.48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794" y="3151572"/>
            <a:ext cx="6743006" cy="6219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What about checking normalit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checking normality?</a:t>
            </a:r>
          </a:p>
        </p:txBody>
      </p:sp>
      <p:sp>
        <p:nvSpPr>
          <p:cNvPr id="451" name="Check normality before using t-test…"/>
          <p:cNvSpPr txBox="1">
            <a:spLocks noGrp="1"/>
          </p:cNvSpPr>
          <p:nvPr>
            <p:ph type="body" idx="1"/>
          </p:nvPr>
        </p:nvSpPr>
        <p:spPr>
          <a:xfrm>
            <a:off x="558800" y="2933700"/>
            <a:ext cx="11887200" cy="6518821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Check normality before using </a:t>
            </a:r>
            <a:r>
              <a:rPr i="1" dirty="0"/>
              <a:t>t</a:t>
            </a:r>
            <a:r>
              <a:rPr dirty="0"/>
              <a:t>-test</a:t>
            </a:r>
          </a:p>
          <a:p>
            <a:pPr>
              <a:buSzPct val="101000"/>
            </a:pPr>
            <a:r>
              <a:rPr dirty="0"/>
              <a:t> Shapiro-Wilk test</a:t>
            </a:r>
          </a:p>
          <a:p>
            <a:pPr lvl="1">
              <a:buSzPct val="101000"/>
            </a:pPr>
            <a:r>
              <a:rPr dirty="0"/>
              <a:t>hypothesis normality, </a:t>
            </a:r>
            <a:r>
              <a:rPr i="1" dirty="0"/>
              <a:t>p-value</a:t>
            </a:r>
            <a:r>
              <a:rPr dirty="0"/>
              <a:t> to check if can reject it</a:t>
            </a:r>
          </a:p>
          <a:p>
            <a:pPr>
              <a:buSzPct val="101000"/>
            </a:pPr>
            <a:r>
              <a:rPr dirty="0"/>
              <a:t>Few problems with this approach:</a:t>
            </a:r>
          </a:p>
          <a:p>
            <a:pPr lvl="1">
              <a:buSzPct val="101000"/>
            </a:pPr>
            <a:r>
              <a:rPr dirty="0"/>
              <a:t>increase error, as doing 2 tests now</a:t>
            </a:r>
          </a:p>
          <a:p>
            <a:pPr lvl="1">
              <a:buSzPct val="101000"/>
            </a:pPr>
            <a:r>
              <a:rPr dirty="0"/>
              <a:t>small </a:t>
            </a:r>
            <a:r>
              <a:rPr i="1" dirty="0"/>
              <a:t>n: </a:t>
            </a:r>
            <a:r>
              <a:rPr b="1" dirty="0"/>
              <a:t>everything</a:t>
            </a:r>
            <a:r>
              <a:rPr dirty="0"/>
              <a:t> looks normal</a:t>
            </a:r>
          </a:p>
          <a:p>
            <a:pPr lvl="1">
              <a:buSzPct val="101000"/>
            </a:pPr>
            <a:r>
              <a:rPr dirty="0"/>
              <a:t>some algorithms have known non-normal distributions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andom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Random Testing</a:t>
            </a:r>
          </a:p>
        </p:txBody>
      </p:sp>
      <p:sp>
        <p:nvSpPr>
          <p:cNvPr id="454" name="Often used as a baseline when evaluating new techniq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Often used as a baseline when evaluating new techniques</a:t>
            </a:r>
          </a:p>
          <a:p>
            <a:pPr>
              <a:buSzPct val="101000"/>
            </a:pPr>
            <a:r>
              <a:rPr dirty="0"/>
              <a:t>Easy to implement, in some cases can give good results</a:t>
            </a:r>
          </a:p>
          <a:p>
            <a:pPr>
              <a:buSzPct val="101000"/>
            </a:pPr>
            <a:r>
              <a:rPr dirty="0" err="1"/>
              <a:t>Eg</a:t>
            </a:r>
            <a:r>
              <a:rPr dirty="0"/>
              <a:t>, sample </a:t>
            </a:r>
            <a:r>
              <a:rPr i="1" dirty="0"/>
              <a:t>n </a:t>
            </a:r>
            <a:r>
              <a:rPr dirty="0"/>
              <a:t>test cases until trigger a bug</a:t>
            </a:r>
          </a:p>
          <a:p>
            <a:pPr>
              <a:buSzPct val="101000"/>
              <a:defRPr i="1"/>
            </a:pPr>
            <a:r>
              <a:rPr dirty="0"/>
              <a:t>n</a:t>
            </a:r>
            <a:r>
              <a:rPr i="0" dirty="0"/>
              <a:t> follows a </a:t>
            </a:r>
            <a:r>
              <a:rPr dirty="0"/>
              <a:t>geometric</a:t>
            </a:r>
            <a:r>
              <a:rPr i="0" dirty="0"/>
              <a:t> distribution, not a </a:t>
            </a:r>
            <a:r>
              <a:rPr dirty="0"/>
              <a:t>normal </a:t>
            </a:r>
            <a:r>
              <a:rPr i="0" dirty="0"/>
              <a:t>one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Example of geometric (RT) and normal distribution with same mean and standard deviation (failure rate 0.01)"/>
          <p:cNvSpPr txBox="1">
            <a:spLocks noGrp="1"/>
          </p:cNvSpPr>
          <p:nvPr>
            <p:ph type="body" sz="quarter" idx="1"/>
          </p:nvPr>
        </p:nvSpPr>
        <p:spPr>
          <a:xfrm>
            <a:off x="203199" y="318541"/>
            <a:ext cx="12598401" cy="156428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Example of geometric (RT) and normal distribution with same mean and standard deviation (failure rate 0.01)</a:t>
            </a:r>
          </a:p>
        </p:txBody>
      </p:sp>
      <p:pic>
        <p:nvPicPr>
          <p:cNvPr id="457" name="Screen Shot 2016-07-09 at 17.00.25.png" descr="Screen Shot 2016-07-09 at 17.00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93" y="1705412"/>
            <a:ext cx="8756203" cy="784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Non-Parametric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Non-Parametric Tests</a:t>
            </a:r>
          </a:p>
        </p:txBody>
      </p:sp>
      <p:sp>
        <p:nvSpPr>
          <p:cNvPr id="460" name="Do not make assumptions on distribu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Do not make assumptions on distributions</a:t>
            </a:r>
          </a:p>
          <a:p>
            <a:pPr>
              <a:buSzPct val="101000"/>
            </a:pPr>
            <a:r>
              <a:rPr dirty="0"/>
              <a:t>“Safer” to use</a:t>
            </a:r>
          </a:p>
          <a:p>
            <a:pPr>
              <a:buSzPct val="101000"/>
            </a:pPr>
            <a:r>
              <a:rPr dirty="0"/>
              <a:t>Downsize: usually (not always) less powerful, i.e. more difficult to detect statistical difference 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Wilcoxon-Mann-Whitney U-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Wilcoxon-Mann-Whitney U-test</a:t>
            </a:r>
          </a:p>
        </p:txBody>
      </p:sp>
      <p:sp>
        <p:nvSpPr>
          <p:cNvPr id="463" name="Check if two distributions A and B have same stochastic ord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Check if two distributions </a:t>
            </a:r>
            <a:r>
              <a:rPr b="1" dirty="0"/>
              <a:t>A</a:t>
            </a:r>
            <a:r>
              <a:rPr dirty="0"/>
              <a:t> and </a:t>
            </a:r>
            <a:r>
              <a:rPr b="1" dirty="0"/>
              <a:t>B</a:t>
            </a:r>
            <a:r>
              <a:rPr dirty="0"/>
              <a:t> have same </a:t>
            </a:r>
            <a:r>
              <a:rPr i="1" dirty="0"/>
              <a:t>stochastic order</a:t>
            </a:r>
          </a:p>
          <a:p>
            <a:pPr>
              <a:buSzPct val="101000"/>
            </a:pPr>
            <a:r>
              <a:rPr dirty="0" err="1"/>
              <a:t>Ie</a:t>
            </a:r>
            <a:r>
              <a:rPr i="1" dirty="0"/>
              <a:t>, w</a:t>
            </a:r>
            <a:r>
              <a:rPr dirty="0"/>
              <a:t>hen sampling: P(A &gt; B) = P(B &gt; A)</a:t>
            </a:r>
          </a:p>
          <a:p>
            <a:pPr>
              <a:buSzPct val="101000"/>
            </a:pPr>
            <a:r>
              <a:rPr dirty="0"/>
              <a:t>Look at relative order of sampled elements, and not their absolute values</a:t>
            </a:r>
          </a:p>
          <a:p>
            <a:pPr>
              <a:buSzPct val="101000"/>
            </a:pPr>
            <a:r>
              <a:rPr dirty="0"/>
              <a:t>Robust to outliers 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466" name="All values in B are greater than A, but for 49…"/>
          <p:cNvSpPr txBox="1">
            <a:spLocks noGrp="1"/>
          </p:cNvSpPr>
          <p:nvPr>
            <p:ph type="body" sz="half" idx="1"/>
          </p:nvPr>
        </p:nvSpPr>
        <p:spPr>
          <a:xfrm>
            <a:off x="558800" y="5603031"/>
            <a:ext cx="11887200" cy="3654426"/>
          </a:xfrm>
          <a:prstGeom prst="rect">
            <a:avLst/>
          </a:prstGeom>
        </p:spPr>
        <p:txBody>
          <a:bodyPr/>
          <a:lstStyle/>
          <a:p>
            <a:r>
              <a:rPr dirty="0"/>
              <a:t>All values in </a:t>
            </a:r>
            <a:r>
              <a:rPr b="1" dirty="0"/>
              <a:t>B</a:t>
            </a:r>
            <a:r>
              <a:rPr dirty="0"/>
              <a:t> are greater than </a:t>
            </a:r>
            <a:r>
              <a:rPr b="1" dirty="0"/>
              <a:t>A</a:t>
            </a:r>
            <a:r>
              <a:rPr dirty="0"/>
              <a:t>, but for 49</a:t>
            </a:r>
          </a:p>
          <a:p>
            <a:r>
              <a:rPr dirty="0"/>
              <a:t>Assuming larger values are better,  are </a:t>
            </a:r>
            <a:r>
              <a:rPr b="1" dirty="0"/>
              <a:t>A</a:t>
            </a:r>
            <a:r>
              <a:rPr dirty="0"/>
              <a:t> and </a:t>
            </a:r>
            <a:r>
              <a:rPr b="1" dirty="0"/>
              <a:t>B</a:t>
            </a:r>
            <a:r>
              <a:rPr dirty="0"/>
              <a:t> equivalent? Or is one better?</a:t>
            </a:r>
          </a:p>
          <a:p>
            <a:r>
              <a:rPr dirty="0"/>
              <a:t>What would statistical tests say here?</a:t>
            </a:r>
          </a:p>
        </p:txBody>
      </p:sp>
      <p:graphicFrame>
        <p:nvGraphicFramePr>
          <p:cNvPr id="467" name="Table 1"/>
          <p:cNvGraphicFramePr/>
          <p:nvPr/>
        </p:nvGraphicFramePr>
        <p:xfrm>
          <a:off x="1244600" y="2730500"/>
          <a:ext cx="10464800" cy="2450008"/>
        </p:xfrm>
        <a:graphic>
          <a:graphicData uri="http://schemas.openxmlformats.org/drawingml/2006/table">
            <a:tbl>
              <a:tblPr firstCol="1">
                <a:tableStyleId>{4C3C2611-4C71-4FC5-86AE-919BDF0F9419}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2250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sym typeface="Helvetica Light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49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500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sym typeface="Helvetica Light"/>
                        </a:rPr>
                        <a:t>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ym typeface="Helvetica Light"/>
                        </a:rPr>
                        <a:t>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sp>
        <p:nvSpPr>
          <p:cNvPr id="283" name="Evaluate if new technique A is better than 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Evaluate if new technique </a:t>
            </a:r>
            <a:r>
              <a:rPr b="1" dirty="0"/>
              <a:t>A</a:t>
            </a:r>
            <a:r>
              <a:rPr dirty="0"/>
              <a:t> is better than </a:t>
            </a:r>
            <a:r>
              <a:rPr b="1" dirty="0"/>
              <a:t>B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, compared to the state-of-the-art</a:t>
            </a:r>
          </a:p>
          <a:p>
            <a:pPr lvl="1">
              <a:buSzPct val="101000"/>
            </a:pPr>
            <a:r>
              <a:rPr dirty="0"/>
              <a:t>code coverage, fault detection, </a:t>
            </a:r>
            <a:r>
              <a:rPr dirty="0" err="1"/>
              <a:t>etc</a:t>
            </a:r>
            <a:endParaRPr dirty="0"/>
          </a:p>
          <a:p>
            <a:pPr>
              <a:buSzPct val="101000"/>
            </a:pPr>
            <a:r>
              <a:rPr dirty="0"/>
              <a:t>Large experiments can be too time consuming</a:t>
            </a:r>
          </a:p>
          <a:p>
            <a:pPr>
              <a:buSzPct val="101000"/>
            </a:pPr>
            <a:r>
              <a:rPr dirty="0"/>
              <a:t>Not just software testing</a:t>
            </a:r>
          </a:p>
          <a:p>
            <a:pPr lvl="1">
              <a:buSzPct val="101000"/>
            </a:pPr>
            <a:r>
              <a:rPr dirty="0"/>
              <a:t>most branches of engineering and science (medicine, biology, etc.)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omparisonTandU &lt;- function(){…"/>
          <p:cNvSpPr txBox="1">
            <a:spLocks noGrp="1"/>
          </p:cNvSpPr>
          <p:nvPr>
            <p:ph type="body" sz="half" idx="1"/>
          </p:nvPr>
        </p:nvSpPr>
        <p:spPr>
          <a:xfrm>
            <a:off x="304800" y="177800"/>
            <a:ext cx="6069608" cy="4878586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comparisonTandU &lt;- </a:t>
            </a:r>
            <a:r>
              <a:rPr>
                <a:solidFill>
                  <a:srgbClr val="931B72"/>
                </a:solidFill>
              </a:rPr>
              <a:t>function</a:t>
            </a:r>
            <a:r>
              <a:t>(){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a = c(</a:t>
            </a:r>
            <a:r>
              <a:rPr>
                <a:solidFill>
                  <a:srgbClr val="011892"/>
                </a:solidFill>
              </a:rPr>
              <a:t>1</a:t>
            </a:r>
            <a:r>
              <a:t>,</a:t>
            </a:r>
            <a:r>
              <a:rPr>
                <a:solidFill>
                  <a:srgbClr val="011892"/>
                </a:solidFill>
              </a:rPr>
              <a:t>2</a:t>
            </a:r>
            <a:r>
              <a:t>,</a:t>
            </a:r>
            <a:r>
              <a:rPr>
                <a:solidFill>
                  <a:srgbClr val="011892"/>
                </a:solidFill>
              </a:rPr>
              <a:t>3</a:t>
            </a:r>
            <a:r>
              <a:t>,</a:t>
            </a:r>
            <a:r>
              <a:rPr>
                <a:solidFill>
                  <a:srgbClr val="011892"/>
                </a:solidFill>
              </a:rPr>
              <a:t>4</a:t>
            </a:r>
            <a:r>
              <a:t>,</a:t>
            </a:r>
            <a:r>
              <a:rPr>
                <a:solidFill>
                  <a:srgbClr val="011892"/>
                </a:solidFill>
              </a:rPr>
              <a:t>5</a:t>
            </a:r>
            <a:r>
              <a:t>,</a:t>
            </a:r>
            <a:r>
              <a:rPr>
                <a:solidFill>
                  <a:srgbClr val="011892"/>
                </a:solidFill>
              </a:rPr>
              <a:t>6</a:t>
            </a:r>
            <a:r>
              <a:t>,</a:t>
            </a:r>
            <a:r>
              <a:rPr>
                <a:solidFill>
                  <a:srgbClr val="011892"/>
                </a:solidFill>
              </a:rPr>
              <a:t>49</a:t>
            </a:r>
            <a: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b = c(</a:t>
            </a:r>
            <a:r>
              <a:rPr>
                <a:solidFill>
                  <a:srgbClr val="011892"/>
                </a:solidFill>
              </a:rPr>
              <a:t>7</a:t>
            </a:r>
            <a:r>
              <a:t>,</a:t>
            </a:r>
            <a:r>
              <a:rPr>
                <a:solidFill>
                  <a:srgbClr val="011892"/>
                </a:solidFill>
              </a:rPr>
              <a:t>8</a:t>
            </a:r>
            <a:r>
              <a:t>,</a:t>
            </a:r>
            <a:r>
              <a:rPr>
                <a:solidFill>
                  <a:srgbClr val="011892"/>
                </a:solidFill>
              </a:rPr>
              <a:t>9</a:t>
            </a:r>
            <a:r>
              <a:t>,</a:t>
            </a:r>
            <a:r>
              <a:rPr>
                <a:solidFill>
                  <a:srgbClr val="011892"/>
                </a:solidFill>
              </a:rPr>
              <a:t>10</a:t>
            </a:r>
            <a:r>
              <a:t>,</a:t>
            </a:r>
            <a:r>
              <a:rPr>
                <a:solidFill>
                  <a:srgbClr val="011892"/>
                </a:solidFill>
              </a:rPr>
              <a:t>11</a:t>
            </a:r>
            <a:r>
              <a:t>,</a:t>
            </a:r>
            <a:r>
              <a:rPr>
                <a:solidFill>
                  <a:srgbClr val="011892"/>
                </a:solidFill>
              </a:rPr>
              <a:t>12</a:t>
            </a:r>
            <a:r>
              <a:t>,</a:t>
            </a:r>
            <a:r>
              <a:rPr>
                <a:solidFill>
                  <a:srgbClr val="011892"/>
                </a:solidFill>
              </a:rPr>
              <a:t>13</a:t>
            </a:r>
            <a: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cat(</a:t>
            </a:r>
            <a:r>
              <a:rPr>
                <a:solidFill>
                  <a:srgbClr val="5157BD"/>
                </a:solidFill>
              </a:rPr>
              <a:t>"Mean a: "</a:t>
            </a:r>
            <a:r>
              <a:t>, mean(a), </a:t>
            </a:r>
            <a:r>
              <a:rPr>
                <a:solidFill>
                  <a:srgbClr val="5157BD"/>
                </a:solidFill>
              </a:rPr>
              <a:t>"\n"</a:t>
            </a:r>
            <a: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cat(</a:t>
            </a:r>
            <a:r>
              <a:rPr>
                <a:solidFill>
                  <a:srgbClr val="5157BD"/>
                </a:solidFill>
              </a:rPr>
              <a:t>"Mean b: "</a:t>
            </a:r>
            <a:r>
              <a:t>, mean(b), </a:t>
            </a:r>
            <a:r>
              <a:rPr>
                <a:solidFill>
                  <a:srgbClr val="5157BD"/>
                </a:solidFill>
              </a:rPr>
              <a:t>"\n"</a:t>
            </a:r>
            <a: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print(wilcox.test(a,b))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	print(</a:t>
            </a:r>
            <a:r>
              <a:rPr u="sng"/>
              <a:t>t.test</a:t>
            </a:r>
            <a:r>
              <a:t>(a,b))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pic>
        <p:nvPicPr>
          <p:cNvPr id="470" name="Screen Shot 2016-07-10 at 12.41.58.png" descr="Screen Shot 2016-07-10 at 12.41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09" y="4470012"/>
            <a:ext cx="7872191" cy="52835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"/>
          <p:cNvGrpSpPr/>
          <p:nvPr/>
        </p:nvGrpSpPr>
        <p:grpSpPr>
          <a:xfrm>
            <a:off x="551460" y="4697655"/>
            <a:ext cx="8278614" cy="3547077"/>
            <a:chOff x="-1" y="0"/>
            <a:chExt cx="8278612" cy="3547075"/>
          </a:xfrm>
        </p:grpSpPr>
        <p:sp>
          <p:nvSpPr>
            <p:cNvPr id="471" name="Rounded Rectangle"/>
            <p:cNvSpPr/>
            <p:nvPr/>
          </p:nvSpPr>
          <p:spPr>
            <a:xfrm>
              <a:off x="6781945" y="3101698"/>
              <a:ext cx="1496666" cy="445377"/>
            </a:xfrm>
            <a:prstGeom prst="roundRect">
              <a:avLst>
                <a:gd name="adj" fmla="val 42773"/>
              </a:avLst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472" name="Line"/>
            <p:cNvSpPr/>
            <p:nvPr/>
          </p:nvSpPr>
          <p:spPr>
            <a:xfrm>
              <a:off x="3029146" y="2671367"/>
              <a:ext cx="3669902" cy="685162"/>
            </a:xfrm>
            <a:prstGeom prst="line">
              <a:avLst/>
            </a:prstGeom>
            <a:noFill/>
            <a:ln w="762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473" name="Rounded Rectangle"/>
            <p:cNvSpPr/>
            <p:nvPr/>
          </p:nvSpPr>
          <p:spPr>
            <a:xfrm>
              <a:off x="4260995" y="0"/>
              <a:ext cx="1844131" cy="598719"/>
            </a:xfrm>
            <a:prstGeom prst="roundRect">
              <a:avLst>
                <a:gd name="adj" fmla="val 31818"/>
              </a:avLst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474" name="Line"/>
            <p:cNvSpPr/>
            <p:nvPr/>
          </p:nvSpPr>
          <p:spPr>
            <a:xfrm flipV="1">
              <a:off x="2947190" y="394363"/>
              <a:ext cx="1266776" cy="428888"/>
            </a:xfrm>
            <a:prstGeom prst="line">
              <a:avLst/>
            </a:prstGeom>
            <a:noFill/>
            <a:ln w="762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475" name="Some mean 10, so no difference for t-test"/>
            <p:cNvSpPr/>
            <p:nvPr/>
          </p:nvSpPr>
          <p:spPr>
            <a:xfrm>
              <a:off x="-1" y="737944"/>
              <a:ext cx="3029146" cy="2095550"/>
            </a:xfrm>
            <a:prstGeom prst="roundRect">
              <a:avLst>
                <a:gd name="adj" fmla="val 1354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 dirty="0"/>
                <a:t>S</a:t>
              </a:r>
              <a:r>
                <a:rPr lang="en-US" dirty="0"/>
                <a:t>a</a:t>
              </a:r>
              <a:r>
                <a:rPr dirty="0"/>
                <a:t>me mean 10, so no difference for t-test</a:t>
              </a:r>
            </a:p>
          </p:txBody>
        </p:sp>
      </p:grpSp>
      <p:grpSp>
        <p:nvGrpSpPr>
          <p:cNvPr id="480" name="Group"/>
          <p:cNvGrpSpPr/>
          <p:nvPr/>
        </p:nvGrpSpPr>
        <p:grpSpPr>
          <a:xfrm>
            <a:off x="5764262" y="2692400"/>
            <a:ext cx="6692656" cy="3856961"/>
            <a:chOff x="0" y="0"/>
            <a:chExt cx="6692655" cy="3856960"/>
          </a:xfrm>
        </p:grpSpPr>
        <p:sp>
          <p:nvSpPr>
            <p:cNvPr id="477" name="Rounded Rectangle"/>
            <p:cNvSpPr/>
            <p:nvPr/>
          </p:nvSpPr>
          <p:spPr>
            <a:xfrm>
              <a:off x="0" y="3411584"/>
              <a:ext cx="2212727" cy="445377"/>
            </a:xfrm>
            <a:prstGeom prst="roundRect">
              <a:avLst>
                <a:gd name="adj" fmla="val 42773"/>
              </a:avLst>
            </a:prstGeom>
            <a:noFill/>
            <a:ln w="508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478" name="Line"/>
            <p:cNvSpPr/>
            <p:nvPr/>
          </p:nvSpPr>
          <p:spPr>
            <a:xfrm flipH="1">
              <a:off x="2232421" y="2177857"/>
              <a:ext cx="2361606" cy="1337960"/>
            </a:xfrm>
            <a:prstGeom prst="line">
              <a:avLst/>
            </a:prstGeom>
            <a:noFill/>
            <a:ln w="76200" cap="flat">
              <a:solidFill>
                <a:schemeClr val="accent2">
                  <a:hueOff val="-1342298"/>
                  <a:satOff val="-4651"/>
                  <a:lumOff val="1961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00100">
                <a:defRPr sz="24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479" name="Strong difference for U-test"/>
            <p:cNvSpPr/>
            <p:nvPr/>
          </p:nvSpPr>
          <p:spPr>
            <a:xfrm>
              <a:off x="3150545" y="0"/>
              <a:ext cx="3542111" cy="2095550"/>
            </a:xfrm>
            <a:prstGeom prst="roundRect">
              <a:avLst>
                <a:gd name="adj" fmla="val 1354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t>Strong difference for U-test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1" animBg="1" advAuto="0"/>
      <p:bldP spid="476" grpId="2" animBg="1" advAuto="0"/>
      <p:bldP spid="480" grpId="3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Which One To Us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One To Use?</a:t>
            </a:r>
          </a:p>
        </p:txBody>
      </p:sp>
      <p:sp>
        <p:nvSpPr>
          <p:cNvPr id="483" name="If few data (ie low n)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If few data (</a:t>
            </a:r>
            <a:r>
              <a:rPr dirty="0" err="1"/>
              <a:t>ie</a:t>
            </a:r>
            <a:r>
              <a:rPr dirty="0"/>
              <a:t> low </a:t>
            </a:r>
            <a:r>
              <a:rPr i="1" dirty="0"/>
              <a:t>n</a:t>
            </a:r>
            <a:r>
              <a:rPr dirty="0"/>
              <a:t>):</a:t>
            </a:r>
          </a:p>
          <a:p>
            <a:pPr lvl="1">
              <a:buSzPct val="101000"/>
            </a:pPr>
            <a:r>
              <a:rPr i="1" dirty="0"/>
              <a:t>t</a:t>
            </a:r>
            <a:r>
              <a:rPr dirty="0"/>
              <a:t>-test might not be robust to deviation from normality</a:t>
            </a:r>
          </a:p>
          <a:p>
            <a:pPr lvl="1">
              <a:buSzPct val="101000"/>
            </a:pPr>
            <a:r>
              <a:rPr dirty="0"/>
              <a:t>U-test might be not enough powerful</a:t>
            </a:r>
          </a:p>
          <a:p>
            <a:pPr>
              <a:buSzPct val="101000"/>
            </a:pPr>
            <a:r>
              <a:rPr dirty="0"/>
              <a:t>If lot of data</a:t>
            </a:r>
          </a:p>
          <a:p>
            <a:pPr lvl="1">
              <a:buSzPct val="101000"/>
              <a:defRPr i="1"/>
            </a:pPr>
            <a:r>
              <a:rPr dirty="0"/>
              <a:t>t-</a:t>
            </a:r>
            <a:r>
              <a:rPr i="0" dirty="0"/>
              <a:t>test fine even if data is not normal (Central Limit Theorem)</a:t>
            </a:r>
          </a:p>
          <a:p>
            <a:pPr lvl="1">
              <a:buSzPct val="101000"/>
              <a:defRPr i="1"/>
            </a:pPr>
            <a:r>
              <a:rPr i="0" dirty="0"/>
              <a:t>U-test becomes enough powerful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(continue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(continued.)</a:t>
            </a:r>
          </a:p>
        </p:txBody>
      </p:sp>
      <p:sp>
        <p:nvSpPr>
          <p:cNvPr id="486" name="If not enough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If not enough data</a:t>
            </a:r>
          </a:p>
          <a:p>
            <a:pPr lvl="1">
              <a:buSzPct val="101000"/>
            </a:pPr>
            <a:r>
              <a:rPr dirty="0"/>
              <a:t>need to study details of statistics, and choose the right test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, empirical study with 20-30ish students</a:t>
            </a:r>
          </a:p>
          <a:p>
            <a:pPr>
              <a:buSzPct val="101000"/>
            </a:pPr>
            <a:r>
              <a:rPr dirty="0"/>
              <a:t>If lot of data</a:t>
            </a:r>
          </a:p>
          <a:p>
            <a:pPr lvl="1">
              <a:buSzPct val="101000"/>
            </a:pPr>
            <a:r>
              <a:rPr dirty="0"/>
              <a:t>does not matter so much what you use (</a:t>
            </a:r>
            <a:r>
              <a:rPr dirty="0" err="1"/>
              <a:t>eg</a:t>
            </a:r>
            <a:r>
              <a:rPr dirty="0"/>
              <a:t> </a:t>
            </a:r>
            <a:r>
              <a:rPr i="1" dirty="0"/>
              <a:t>t</a:t>
            </a:r>
            <a:r>
              <a:rPr dirty="0"/>
              <a:t>-test vs. U-test)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, test data generation on cluster of computers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o If In Doubt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If In Doubts…</a:t>
            </a:r>
          </a:p>
        </p:txBody>
      </p:sp>
      <p:sp>
        <p:nvSpPr>
          <p:cNvPr id="489" name="… just try to increase the amount of data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… just try to increase the amount of data!</a:t>
            </a:r>
          </a:p>
          <a:p>
            <a:pPr lvl="1">
              <a:buSzPct val="101000"/>
            </a:pPr>
            <a:r>
              <a:rPr dirty="0"/>
              <a:t>run experiments for longer </a:t>
            </a:r>
          </a:p>
          <a:p>
            <a:pPr lvl="1">
              <a:buSzPct val="101000"/>
            </a:pPr>
            <a:r>
              <a:rPr dirty="0"/>
              <a:t>use cluster of computers</a:t>
            </a:r>
          </a:p>
          <a:p>
            <a:pPr>
              <a:buSzPct val="101000"/>
            </a:pPr>
            <a:r>
              <a:rPr dirty="0"/>
              <a:t>Not always possible:</a:t>
            </a:r>
          </a:p>
          <a:p>
            <a:pPr lvl="1">
              <a:buSzPct val="101000"/>
            </a:pPr>
            <a:r>
              <a:rPr dirty="0"/>
              <a:t>human subjects</a:t>
            </a:r>
          </a:p>
          <a:p>
            <a:pPr lvl="1">
              <a:buSzPct val="101000"/>
            </a:pPr>
            <a:r>
              <a:rPr dirty="0"/>
              <a:t>industrial case studies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In a Nutshell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a Nutshell…</a:t>
            </a:r>
          </a:p>
        </p:txBody>
      </p:sp>
      <p:sp>
        <p:nvSpPr>
          <p:cNvPr id="492" name="Main purpose of statistics is to handle limited amount of data, when is expensive to acquire…"/>
          <p:cNvSpPr txBox="1">
            <a:spLocks noGrp="1"/>
          </p:cNvSpPr>
          <p:nvPr>
            <p:ph type="body" idx="1"/>
          </p:nvPr>
        </p:nvSpPr>
        <p:spPr>
          <a:xfrm>
            <a:off x="558800" y="2451100"/>
            <a:ext cx="11887200" cy="635000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Main purpose of statistics is to handle limited amount of data, when is expensive to acquire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, medical trials for new drugs</a:t>
            </a:r>
          </a:p>
          <a:p>
            <a:pPr>
              <a:buSzPct val="101000"/>
            </a:pPr>
            <a:endParaRPr dirty="0"/>
          </a:p>
          <a:p>
            <a:pPr>
              <a:buSzPct val="101000"/>
            </a:pPr>
            <a:r>
              <a:rPr dirty="0"/>
              <a:t>When can run large experiments, statistics becomes less important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ide-eff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Side-effects</a:t>
            </a:r>
          </a:p>
        </p:txBody>
      </p:sp>
      <p:sp>
        <p:nvSpPr>
          <p:cNvPr id="495" name="With a lot of data……"/>
          <p:cNvSpPr txBox="1">
            <a:spLocks noGrp="1"/>
          </p:cNvSpPr>
          <p:nvPr>
            <p:ph type="body" sz="half" idx="1"/>
          </p:nvPr>
        </p:nvSpPr>
        <p:spPr>
          <a:xfrm>
            <a:off x="558800" y="2933700"/>
            <a:ext cx="11887200" cy="38862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With a lot of data…</a:t>
            </a:r>
          </a:p>
          <a:p>
            <a:pPr marL="0" indent="0">
              <a:buSzTx/>
              <a:buNone/>
            </a:pPr>
            <a:r>
              <a:rPr dirty="0"/>
              <a:t>… every difference, even if tiny, becomes </a:t>
            </a:r>
            <a:r>
              <a:rPr i="1" dirty="0"/>
              <a:t>statistically significant</a:t>
            </a:r>
          </a:p>
          <a:p>
            <a:pPr marL="0" indent="0">
              <a:buSzTx/>
              <a:buNone/>
            </a:pPr>
            <a:r>
              <a:rPr dirty="0" err="1"/>
              <a:t>eg</a:t>
            </a:r>
            <a:r>
              <a:rPr dirty="0"/>
              <a:t>, very easy to get </a:t>
            </a:r>
            <a:r>
              <a:rPr i="1" dirty="0"/>
              <a:t>p-value</a:t>
            </a:r>
            <a:r>
              <a:rPr dirty="0"/>
              <a:t> &lt; 0.05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Wrong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Wrong</a:t>
            </a:r>
            <a:r>
              <a:t> Approach</a:t>
            </a:r>
          </a:p>
        </p:txBody>
      </p:sp>
      <p:sp>
        <p:nvSpPr>
          <p:cNvPr id="498" name="Run experime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Run experiments</a:t>
            </a:r>
          </a:p>
          <a:p>
            <a:pPr>
              <a:buSzPct val="101000"/>
            </a:pPr>
            <a:r>
              <a:rPr dirty="0"/>
              <a:t>Compare </a:t>
            </a:r>
            <a:r>
              <a:rPr b="1" dirty="0"/>
              <a:t>A</a:t>
            </a:r>
            <a:r>
              <a:rPr dirty="0"/>
              <a:t> with </a:t>
            </a:r>
            <a:r>
              <a:rPr b="1" dirty="0"/>
              <a:t>B</a:t>
            </a:r>
          </a:p>
          <a:p>
            <a:pPr>
              <a:buSzPct val="101000"/>
            </a:pPr>
            <a:r>
              <a:rPr dirty="0"/>
              <a:t>Use statistics</a:t>
            </a:r>
          </a:p>
          <a:p>
            <a:pPr>
              <a:buSzPct val="101000"/>
            </a:pPr>
            <a:r>
              <a:rPr i="1" dirty="0"/>
              <a:t>p-value</a:t>
            </a:r>
            <a:r>
              <a:rPr dirty="0"/>
              <a:t> &lt; 0.05 (or any other threshold)</a:t>
            </a:r>
          </a:p>
          <a:p>
            <a:pPr>
              <a:buSzPct val="101000"/>
            </a:pPr>
            <a:r>
              <a:rPr dirty="0"/>
              <a:t>Claim contribution because results are </a:t>
            </a:r>
            <a:r>
              <a:rPr i="1" dirty="0"/>
              <a:t>statistically significant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A Better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Better Approach</a:t>
            </a:r>
          </a:p>
        </p:txBody>
      </p:sp>
      <p:sp>
        <p:nvSpPr>
          <p:cNvPr id="501" name="Run experiments on A and 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Run experiments on </a:t>
            </a:r>
            <a:r>
              <a:rPr b="1" dirty="0"/>
              <a:t>A</a:t>
            </a:r>
            <a:r>
              <a:rPr dirty="0"/>
              <a:t> and </a:t>
            </a:r>
            <a:r>
              <a:rPr b="1" dirty="0"/>
              <a:t>B</a:t>
            </a:r>
          </a:p>
          <a:p>
            <a:pPr>
              <a:buSzPct val="101000"/>
            </a:pPr>
            <a:r>
              <a:rPr dirty="0"/>
              <a:t>Is the difference of </a:t>
            </a:r>
            <a:r>
              <a:rPr i="1" dirty="0"/>
              <a:t>practical significance?</a:t>
            </a:r>
          </a:p>
          <a:p>
            <a:pPr lvl="1">
              <a:buSzPct val="101000"/>
            </a:pPr>
            <a:r>
              <a:rPr dirty="0"/>
              <a:t>this is problem dependent, e.g. enough branch coverage improvement</a:t>
            </a:r>
          </a:p>
          <a:p>
            <a:pPr>
              <a:buSzPct val="101000"/>
            </a:pPr>
            <a:r>
              <a:rPr dirty="0"/>
              <a:t>If </a:t>
            </a:r>
            <a:r>
              <a:rPr b="1" dirty="0"/>
              <a:t>yes</a:t>
            </a:r>
            <a:r>
              <a:rPr dirty="0"/>
              <a:t>: do statistical tests to check if you had enough data</a:t>
            </a:r>
          </a:p>
          <a:p>
            <a:pPr>
              <a:buSzPct val="101000"/>
            </a:pPr>
            <a:r>
              <a:rPr dirty="0"/>
              <a:t>If </a:t>
            </a:r>
            <a:r>
              <a:rPr b="1" dirty="0"/>
              <a:t>not</a:t>
            </a:r>
            <a:r>
              <a:rPr dirty="0"/>
              <a:t>: who cares of </a:t>
            </a:r>
            <a:r>
              <a:rPr i="1" dirty="0"/>
              <a:t>p-values</a:t>
            </a:r>
            <a:r>
              <a:rPr dirty="0"/>
              <a:t>…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How to Quantify Practical Releva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Quantify Practical Relevance?</a:t>
            </a:r>
          </a:p>
        </p:txBody>
      </p:sp>
      <p:sp>
        <p:nvSpPr>
          <p:cNvPr id="504" name="Problem depend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Problem dependent</a:t>
            </a:r>
          </a:p>
          <a:p>
            <a:pPr lvl="1">
              <a:buSzPct val="101000"/>
            </a:pPr>
            <a:r>
              <a:rPr dirty="0"/>
              <a:t>improvement in branch coverage</a:t>
            </a:r>
          </a:p>
          <a:p>
            <a:pPr>
              <a:buSzPct val="101000"/>
            </a:pPr>
            <a:r>
              <a:rPr dirty="0"/>
              <a:t>Often, given a measure K, compare </a:t>
            </a:r>
            <a:r>
              <a:rPr i="1" dirty="0"/>
              <a:t>average </a:t>
            </a:r>
            <a:r>
              <a:rPr dirty="0"/>
              <a:t>of K(A) with K(B) over all instances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, 67% vs 72% coverage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Issues With Aver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Issues With Averages</a:t>
            </a:r>
          </a:p>
        </p:txBody>
      </p:sp>
      <p:sp>
        <p:nvSpPr>
          <p:cNvPr id="507" name="diff = mean(K(A)) - mean(K(B))…"/>
          <p:cNvSpPr txBox="1">
            <a:spLocks noGrp="1"/>
          </p:cNvSpPr>
          <p:nvPr>
            <p:ph type="body" idx="1"/>
          </p:nvPr>
        </p:nvSpPr>
        <p:spPr>
          <a:xfrm>
            <a:off x="558800" y="2178992"/>
            <a:ext cx="11887200" cy="7460308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i="1" dirty="0"/>
              <a:t>diff = mean(K(A)) - mean(K(B))</a:t>
            </a:r>
          </a:p>
          <a:p>
            <a:pPr>
              <a:buSzPct val="101000"/>
            </a:pPr>
            <a:r>
              <a:rPr dirty="0"/>
              <a:t>Would ignore variability in the data 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 if high standard deviation</a:t>
            </a:r>
          </a:p>
          <a:p>
            <a:pPr>
              <a:buSzPct val="101000"/>
            </a:pPr>
            <a:r>
              <a:rPr dirty="0"/>
              <a:t>Improvement from 1% to 3% is not the same as from 91% to 93%, although still diff=2% </a:t>
            </a:r>
          </a:p>
          <a:p>
            <a:pPr>
              <a:buSzPct val="101000"/>
            </a:pPr>
            <a:r>
              <a:rPr dirty="0"/>
              <a:t>Issue if different order of measures, e.g. </a:t>
            </a:r>
          </a:p>
          <a:p>
            <a:pPr lvl="1">
              <a:buSzPct val="101000"/>
            </a:pPr>
            <a:r>
              <a:rPr i="1" dirty="0"/>
              <a:t>easy</a:t>
            </a:r>
            <a:r>
              <a:rPr dirty="0"/>
              <a:t> problems: e.g. A=10 vs B=20 test cases</a:t>
            </a:r>
          </a:p>
          <a:p>
            <a:pPr lvl="1">
              <a:buSzPct val="101000"/>
            </a:pPr>
            <a:r>
              <a:rPr i="1" dirty="0"/>
              <a:t>difficult</a:t>
            </a:r>
            <a:r>
              <a:rPr dirty="0"/>
              <a:t> problems: e.g. A=200,000 vs B=100,000 </a:t>
            </a:r>
          </a:p>
          <a:p>
            <a:pPr>
              <a:buSzPct val="101000"/>
            </a:pPr>
            <a:r>
              <a:rPr dirty="0"/>
              <a:t>Skewed results if outliers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tatistics: have I run enough experiment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Statistics: </a:t>
            </a:r>
            <a:r>
              <a:rPr i="1"/>
              <a:t>have I run enough experiments?</a:t>
            </a:r>
            <a:r>
              <a:t>  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tandardised Effect Sizes"/>
          <p:cNvSpPr txBox="1">
            <a:spLocks noGrp="1"/>
          </p:cNvSpPr>
          <p:nvPr>
            <p:ph type="title"/>
          </p:nvPr>
        </p:nvSpPr>
        <p:spPr>
          <a:xfrm>
            <a:off x="507305" y="254000"/>
            <a:ext cx="12140209" cy="2628900"/>
          </a:xfrm>
          <a:prstGeom prst="rect">
            <a:avLst/>
          </a:prstGeom>
        </p:spPr>
        <p:txBody>
          <a:bodyPr/>
          <a:lstStyle/>
          <a:p>
            <a:r>
              <a:t>Standardised Effect Sizes</a:t>
            </a:r>
          </a:p>
        </p:txBody>
      </p:sp>
      <p:sp>
        <p:nvSpPr>
          <p:cNvPr id="510" name="Independent from unit of measu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Independent from unit of measure</a:t>
            </a:r>
          </a:p>
          <a:p>
            <a:pPr lvl="1">
              <a:buSzPct val="101000"/>
            </a:pPr>
            <a:r>
              <a:rPr dirty="0"/>
              <a:t>robust if high variability in the instances of the case study</a:t>
            </a:r>
          </a:p>
          <a:p>
            <a:pPr>
              <a:buSzPct val="101000"/>
            </a:pPr>
            <a:r>
              <a:rPr dirty="0"/>
              <a:t>Single measure, which takes into account also variability</a:t>
            </a:r>
          </a:p>
          <a:p>
            <a:pPr>
              <a:buSzPct val="101000"/>
            </a:pPr>
            <a:r>
              <a:rPr dirty="0"/>
              <a:t>Easier to compare among studies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Main Effect Siz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Main Effect Sizes</a:t>
            </a:r>
          </a:p>
        </p:txBody>
      </p:sp>
      <p:sp>
        <p:nvSpPr>
          <p:cNvPr id="513" name="Odds Ratio…"/>
          <p:cNvSpPr txBox="1">
            <a:spLocks noGrp="1"/>
          </p:cNvSpPr>
          <p:nvPr>
            <p:ph type="body" idx="1"/>
          </p:nvPr>
        </p:nvSpPr>
        <p:spPr>
          <a:xfrm>
            <a:off x="558800" y="2933700"/>
            <a:ext cx="11887200" cy="6470849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Odds Ratio</a:t>
            </a:r>
          </a:p>
          <a:p>
            <a:pPr lvl="1">
              <a:buSzPct val="101000"/>
            </a:pPr>
            <a:r>
              <a:rPr dirty="0"/>
              <a:t>for dichotomous results (</a:t>
            </a:r>
            <a:r>
              <a:rPr dirty="0" err="1"/>
              <a:t>eg</a:t>
            </a:r>
            <a:r>
              <a:rPr dirty="0"/>
              <a:t> success/failure)</a:t>
            </a:r>
          </a:p>
          <a:p>
            <a:pPr>
              <a:buSzPct val="101000"/>
            </a:pPr>
            <a:r>
              <a:rPr dirty="0"/>
              <a:t>Cohen </a:t>
            </a:r>
            <a:r>
              <a:rPr i="1" dirty="0"/>
              <a:t>d</a:t>
            </a:r>
          </a:p>
          <a:p>
            <a:pPr lvl="1">
              <a:buSzPct val="101000"/>
            </a:pPr>
            <a:r>
              <a:rPr dirty="0"/>
              <a:t>most known, but “makes sense” only if data is normal, so quite seldom… plus, difficult to interpret</a:t>
            </a:r>
          </a:p>
          <a:p>
            <a:pPr>
              <a:buSzPct val="101000"/>
            </a:pPr>
            <a:r>
              <a:rPr dirty="0" err="1"/>
              <a:t>Vargha</a:t>
            </a:r>
            <a:r>
              <a:rPr dirty="0"/>
              <a:t> and Delaney </a:t>
            </a:r>
            <a:r>
              <a:rPr i="1" dirty="0"/>
              <a:t>A</a:t>
            </a:r>
            <a:r>
              <a:rPr i="1" baseline="-5999" dirty="0"/>
              <a:t>12</a:t>
            </a:r>
            <a:r>
              <a:rPr i="1" dirty="0"/>
              <a:t> </a:t>
            </a:r>
            <a:r>
              <a:rPr dirty="0"/>
              <a:t>measure</a:t>
            </a:r>
          </a:p>
          <a:p>
            <a:pPr lvl="1">
              <a:buSzPct val="101000"/>
            </a:pPr>
            <a:r>
              <a:rPr dirty="0"/>
              <a:t>non-parametric, very easy to interpret</a:t>
            </a:r>
          </a:p>
          <a:p>
            <a:pPr lvl="1">
              <a:buSzPct val="101000"/>
            </a:pPr>
            <a:r>
              <a:rPr dirty="0"/>
              <a:t>personally, the one I use 99% of the times… 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Odds Rat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Odds Ratio</a:t>
            </a:r>
          </a:p>
        </p:txBody>
      </p:sp>
      <p:sp>
        <p:nvSpPr>
          <p:cNvPr id="516" name="“measure of how many times greater the odds are that a member of a certain population will fall into a certain category than the odds are that a member of another population will fall into that category”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0" indent="317500">
              <a:buSzTx/>
              <a:buNone/>
            </a:lvl1pPr>
          </a:lstStyle>
          <a:p>
            <a:r>
              <a:rPr dirty="0"/>
              <a:t>“</a:t>
            </a:r>
            <a:r>
              <a:rPr i="1" dirty="0"/>
              <a:t>measure of how many times greater the odds are that a member of a certain population will fall into a certain category than the odds are that a member of another population will fall into that category</a:t>
            </a:r>
            <a:r>
              <a:rPr dirty="0"/>
              <a:t>”</a:t>
            </a:r>
          </a:p>
        </p:txBody>
      </p:sp>
      <p:pic>
        <p:nvPicPr>
          <p:cNvPr id="517" name="Screen Shot 2016-07-11 at 20.16.00.png" descr="Screen Shot 2016-07-11 at 20.16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0" y="6940550"/>
            <a:ext cx="7442673" cy="1739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(continue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(continued)</a:t>
            </a:r>
          </a:p>
        </p:txBody>
      </p:sp>
      <p:sp>
        <p:nvSpPr>
          <p:cNvPr id="520" name="If same success rate, odds ratio = 1…"/>
          <p:cNvSpPr txBox="1">
            <a:spLocks noGrp="1"/>
          </p:cNvSpPr>
          <p:nvPr>
            <p:ph type="body" sz="quarter" idx="1"/>
          </p:nvPr>
        </p:nvSpPr>
        <p:spPr>
          <a:xfrm>
            <a:off x="558800" y="2933700"/>
            <a:ext cx="11887200" cy="1982292"/>
          </a:xfrm>
          <a:prstGeom prst="rect">
            <a:avLst/>
          </a:prstGeom>
        </p:spPr>
        <p:txBody>
          <a:bodyPr anchor="t"/>
          <a:lstStyle/>
          <a:p>
            <a:pPr>
              <a:buSzPct val="101000"/>
            </a:pPr>
            <a:r>
              <a:rPr dirty="0"/>
              <a:t>If same success rate, odds ratio = 1</a:t>
            </a:r>
          </a:p>
          <a:p>
            <a:pPr>
              <a:buSzPct val="101000"/>
            </a:pPr>
            <a:r>
              <a:rPr dirty="0"/>
              <a:t>Automatically computed with Fisher test</a:t>
            </a:r>
          </a:p>
        </p:txBody>
      </p:sp>
      <p:pic>
        <p:nvPicPr>
          <p:cNvPr id="521" name="Screen Shot 2016-07-09 at 11.46.31.png" descr="Screen Shot 2016-07-09 at 11.46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4966791"/>
            <a:ext cx="8554308" cy="3792117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Rounded Rectangle"/>
          <p:cNvSpPr/>
          <p:nvPr/>
        </p:nvSpPr>
        <p:spPr>
          <a:xfrm>
            <a:off x="711200" y="8077199"/>
            <a:ext cx="2385963" cy="736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36" y="21600"/>
                </a:moveTo>
                <a:lnTo>
                  <a:pt x="18964" y="21600"/>
                </a:lnTo>
                <a:cubicBezTo>
                  <a:pt x="19737" y="21600"/>
                  <a:pt x="20201" y="21600"/>
                  <a:pt x="20511" y="21181"/>
                </a:cubicBezTo>
                <a:cubicBezTo>
                  <a:pt x="20957" y="20655"/>
                  <a:pt x="21308" y="19517"/>
                  <a:pt x="21471" y="18071"/>
                </a:cubicBezTo>
                <a:cubicBezTo>
                  <a:pt x="21600" y="17069"/>
                  <a:pt x="21600" y="15565"/>
                  <a:pt x="21600" y="13058"/>
                </a:cubicBezTo>
                <a:lnTo>
                  <a:pt x="21600" y="8542"/>
                </a:lnTo>
                <a:cubicBezTo>
                  <a:pt x="21600" y="6035"/>
                  <a:pt x="21600" y="4531"/>
                  <a:pt x="21471" y="3529"/>
                </a:cubicBezTo>
                <a:cubicBezTo>
                  <a:pt x="21308" y="2083"/>
                  <a:pt x="20957" y="945"/>
                  <a:pt x="20511" y="419"/>
                </a:cubicBezTo>
                <a:cubicBezTo>
                  <a:pt x="20201" y="0"/>
                  <a:pt x="19737" y="0"/>
                  <a:pt x="18964" y="0"/>
                </a:cubicBezTo>
                <a:lnTo>
                  <a:pt x="2636" y="0"/>
                </a:lnTo>
                <a:cubicBezTo>
                  <a:pt x="1863" y="0"/>
                  <a:pt x="1399" y="0"/>
                  <a:pt x="1089" y="419"/>
                </a:cubicBezTo>
                <a:cubicBezTo>
                  <a:pt x="643" y="945"/>
                  <a:pt x="292" y="2083"/>
                  <a:pt x="129" y="3529"/>
                </a:cubicBezTo>
                <a:cubicBezTo>
                  <a:pt x="0" y="4531"/>
                  <a:pt x="0" y="6035"/>
                  <a:pt x="0" y="8542"/>
                </a:cubicBezTo>
                <a:lnTo>
                  <a:pt x="0" y="13058"/>
                </a:lnTo>
                <a:cubicBezTo>
                  <a:pt x="0" y="15565"/>
                  <a:pt x="0" y="17069"/>
                  <a:pt x="129" y="18071"/>
                </a:cubicBezTo>
                <a:cubicBezTo>
                  <a:pt x="292" y="19517"/>
                  <a:pt x="643" y="20655"/>
                  <a:pt x="1089" y="21181"/>
                </a:cubicBezTo>
                <a:cubicBezTo>
                  <a:pt x="1399" y="21600"/>
                  <a:pt x="1863" y="21600"/>
                  <a:pt x="2636" y="21600"/>
                </a:cubicBezTo>
                <a:close/>
              </a:path>
            </a:pathLst>
          </a:custGeom>
          <a:ln w="50800">
            <a:solidFill>
              <a:schemeClr val="accent2">
                <a:hueOff val="-1342298"/>
                <a:satOff val="-4651"/>
                <a:lumOff val="19617"/>
              </a:schemeClr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23" name="Line"/>
          <p:cNvSpPr/>
          <p:nvPr/>
        </p:nvSpPr>
        <p:spPr>
          <a:xfrm flipH="1">
            <a:off x="3392433" y="8445408"/>
            <a:ext cx="1804722" cy="1"/>
          </a:xfrm>
          <a:prstGeom prst="line">
            <a:avLst/>
          </a:prstGeom>
          <a:ln w="76200">
            <a:solidFill>
              <a:schemeClr val="accent2">
                <a:hueOff val="-1342298"/>
                <a:satOff val="-4651"/>
                <a:lumOff val="1961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800100">
              <a:def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ohen 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Cohen </a:t>
            </a:r>
            <a:r>
              <a:rPr i="1"/>
              <a:t>d</a:t>
            </a:r>
          </a:p>
        </p:txBody>
      </p:sp>
      <p:sp>
        <p:nvSpPr>
          <p:cNvPr id="526" name="Difference in mean divided by pooled standard devi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SzPct val="101000"/>
            </a:pPr>
            <a:r>
              <a:rPr dirty="0"/>
              <a:t>Difference in mean divided by pooled standard deviation</a:t>
            </a:r>
          </a:p>
          <a:p>
            <a:pPr>
              <a:buSzPct val="101000"/>
            </a:pPr>
            <a:r>
              <a:rPr dirty="0"/>
              <a:t>Larger mean difference: greater </a:t>
            </a:r>
            <a:r>
              <a:rPr i="1" dirty="0"/>
              <a:t>d</a:t>
            </a:r>
          </a:p>
          <a:p>
            <a:pPr>
              <a:buSzPct val="101000"/>
            </a:pPr>
            <a:r>
              <a:rPr dirty="0"/>
              <a:t>Smaller standard deviation: greater </a:t>
            </a:r>
            <a:r>
              <a:rPr i="1" dirty="0"/>
              <a:t>d</a:t>
            </a:r>
          </a:p>
          <a:p>
            <a:pPr>
              <a:buSzPct val="101000"/>
            </a:pPr>
            <a:r>
              <a:rPr dirty="0"/>
              <a:t>If no difference, </a:t>
            </a:r>
            <a:r>
              <a:rPr i="1" dirty="0"/>
              <a:t>d=0</a:t>
            </a:r>
          </a:p>
        </p:txBody>
      </p:sp>
      <p:pic>
        <p:nvPicPr>
          <p:cNvPr id="527" name="Screen Shot 2016-07-11 at 20.22.08.png" descr="Screen Shot 2016-07-11 at 20.22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3581400"/>
            <a:ext cx="2895600" cy="78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(continue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(continued.)</a:t>
            </a:r>
          </a:p>
        </p:txBody>
      </p:sp>
      <p:sp>
        <p:nvSpPr>
          <p:cNvPr id="530" name="standard deviation (SD) has special characteristics in normal distribution…"/>
          <p:cNvSpPr txBox="1">
            <a:spLocks noGrp="1"/>
          </p:cNvSpPr>
          <p:nvPr>
            <p:ph type="body" sz="half" idx="1"/>
          </p:nvPr>
        </p:nvSpPr>
        <p:spPr>
          <a:xfrm>
            <a:off x="7704832" y="2933700"/>
            <a:ext cx="5158731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standard deviation (SD) has special characteristics in normal distribution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r>
              <a:t>but in other distributions, dividing by SD can be meaningless</a:t>
            </a:r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5" y="2461497"/>
            <a:ext cx="7525790" cy="5460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Screen Shot 2016-07-11 at 20.33.53.png" descr="Screen Shot 2016-07-11 at 20.33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1" y="187874"/>
            <a:ext cx="9831619" cy="9377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Vargha-Delaney A Measure"/>
          <p:cNvSpPr txBox="1">
            <a:spLocks noGrp="1"/>
          </p:cNvSpPr>
          <p:nvPr>
            <p:ph type="title"/>
          </p:nvPr>
        </p:nvSpPr>
        <p:spPr>
          <a:xfrm>
            <a:off x="308768" y="254000"/>
            <a:ext cx="12387264" cy="2628900"/>
          </a:xfrm>
          <a:prstGeom prst="rect">
            <a:avLst/>
          </a:prstGeom>
        </p:spPr>
        <p:txBody>
          <a:bodyPr/>
          <a:lstStyle/>
          <a:p>
            <a:r>
              <a:t>Vargha-Delaney A Measure</a:t>
            </a:r>
          </a:p>
        </p:txBody>
      </p:sp>
      <p:sp>
        <p:nvSpPr>
          <p:cNvPr id="536" name="Non-parametric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Non-parametric</a:t>
            </a:r>
          </a:p>
          <a:p>
            <a:pPr>
              <a:buSzPct val="101000"/>
            </a:pPr>
            <a:r>
              <a:rPr dirty="0"/>
              <a:t>A</a:t>
            </a:r>
            <a:r>
              <a:rPr baseline="-5999" dirty="0"/>
              <a:t>12</a:t>
            </a:r>
            <a:r>
              <a:rPr dirty="0"/>
              <a:t> defines probability [0,1] that running algorithm (1) yields higher values than running another algorithm (2). </a:t>
            </a:r>
          </a:p>
          <a:p>
            <a:pPr>
              <a:buSzPct val="101000"/>
            </a:pPr>
            <a:r>
              <a:rPr dirty="0"/>
              <a:t>If the two algorithms are equivalent, then A</a:t>
            </a:r>
            <a:r>
              <a:rPr baseline="-5999" dirty="0"/>
              <a:t>12</a:t>
            </a:r>
            <a:r>
              <a:rPr dirty="0"/>
              <a:t>=0.5</a:t>
            </a:r>
          </a:p>
          <a:p>
            <a:pPr>
              <a:buSzPct val="101000"/>
            </a:pPr>
            <a:r>
              <a:rPr dirty="0" err="1"/>
              <a:t>Eg</a:t>
            </a:r>
            <a:r>
              <a:rPr dirty="0"/>
              <a:t>, A</a:t>
            </a:r>
            <a:r>
              <a:rPr baseline="-5999" dirty="0"/>
              <a:t>12</a:t>
            </a:r>
            <a:r>
              <a:rPr dirty="0"/>
              <a:t>=0.7 means 70% probability that (1) gives better results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(continued.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(continued.)</a:t>
            </a:r>
          </a:p>
        </p:txBody>
      </p:sp>
      <p:sp>
        <p:nvSpPr>
          <p:cNvPr id="539" name="R1 is the rank sum of the values of (1)…"/>
          <p:cNvSpPr txBox="1">
            <a:spLocks noGrp="1"/>
          </p:cNvSpPr>
          <p:nvPr>
            <p:ph type="body" idx="1"/>
          </p:nvPr>
        </p:nvSpPr>
        <p:spPr>
          <a:xfrm>
            <a:off x="558800" y="3869878"/>
            <a:ext cx="11887200" cy="5406431"/>
          </a:xfrm>
          <a:prstGeom prst="rect">
            <a:avLst/>
          </a:prstGeom>
        </p:spPr>
        <p:txBody>
          <a:bodyPr/>
          <a:lstStyle/>
          <a:p>
            <a:r>
              <a:t>R1 is the rank sum of the values of (1)</a:t>
            </a:r>
          </a:p>
          <a:p>
            <a:pPr lvl="1"/>
            <a:r>
              <a:t>eg, A={42,11,7} and B={1,20,5}, then R1=sum(6,4,3)=13</a:t>
            </a:r>
          </a:p>
          <a:p>
            <a:r>
              <a:t>m=|A|, and n=|B|, usually m=n</a:t>
            </a:r>
          </a:p>
          <a:p>
            <a:r>
              <a:t>Limitation: A</a:t>
            </a:r>
            <a:r>
              <a:rPr baseline="-5999"/>
              <a:t>12</a:t>
            </a:r>
            <a:r>
              <a:t> tells you how often better results, but not by how much</a:t>
            </a:r>
          </a:p>
        </p:txBody>
      </p:sp>
      <p:pic>
        <p:nvPicPr>
          <p:cNvPr id="540" name="Screen Shot 2016-07-11 at 20.40.18.png" descr="Screen Shot 2016-07-11 at 20.40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724150"/>
            <a:ext cx="7374725" cy="1055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R Code For A12 Measure"/>
          <p:cNvSpPr txBox="1">
            <a:spLocks noGrp="1"/>
          </p:cNvSpPr>
          <p:nvPr>
            <p:ph type="title"/>
          </p:nvPr>
        </p:nvSpPr>
        <p:spPr>
          <a:xfrm>
            <a:off x="384323" y="254000"/>
            <a:ext cx="12236154" cy="2628900"/>
          </a:xfrm>
          <a:prstGeom prst="rect">
            <a:avLst/>
          </a:prstGeom>
        </p:spPr>
        <p:txBody>
          <a:bodyPr/>
          <a:lstStyle/>
          <a:p>
            <a:r>
              <a:t>R Code For A</a:t>
            </a:r>
            <a:r>
              <a:rPr baseline="-5999"/>
              <a:t>12 </a:t>
            </a:r>
            <a:r>
              <a:t>Measure</a:t>
            </a:r>
          </a:p>
        </p:txBody>
      </p:sp>
      <p:sp>
        <p:nvSpPr>
          <p:cNvPr id="543" name="measureA &lt;- function(a,b){…"/>
          <p:cNvSpPr txBox="1">
            <a:spLocks noGrp="1"/>
          </p:cNvSpPr>
          <p:nvPr>
            <p:ph type="body" idx="1"/>
          </p:nvPr>
        </p:nvSpPr>
        <p:spPr>
          <a:xfrm>
            <a:off x="558800" y="2480865"/>
            <a:ext cx="11887200" cy="6802835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measureA &lt;- </a:t>
            </a:r>
            <a:r>
              <a:rPr>
                <a:solidFill>
                  <a:srgbClr val="931B72"/>
                </a:solidFill>
              </a:rPr>
              <a:t>function</a:t>
            </a:r>
            <a:r>
              <a:t>(a,b){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	r = rank(c(a,b))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	r1 = sum(r</a:t>
            </a:r>
            <a:r>
              <a:rPr>
                <a:solidFill>
                  <a:srgbClr val="4F7272"/>
                </a:solidFill>
              </a:rPr>
              <a:t>[</a:t>
            </a:r>
            <a:r>
              <a:t>seq_along(a)</a:t>
            </a:r>
            <a:r>
              <a:rPr>
                <a:solidFill>
                  <a:srgbClr val="4F7272"/>
                </a:solidFill>
              </a:rPr>
              <a:t>]</a:t>
            </a:r>
            <a:r>
              <a:t>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	m = length(a)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	n = length(b)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	A = (r1</a:t>
            </a:r>
            <a:r>
              <a:rPr>
                <a:solidFill>
                  <a:srgbClr val="B05691"/>
                </a:solidFill>
              </a:rPr>
              <a:t>/</a:t>
            </a:r>
            <a:r>
              <a:t>m </a:t>
            </a:r>
            <a:r>
              <a:rPr>
                <a:solidFill>
                  <a:srgbClr val="B05691"/>
                </a:solidFill>
              </a:rPr>
              <a:t>-</a:t>
            </a:r>
            <a:r>
              <a:t> (m</a:t>
            </a:r>
            <a:r>
              <a:rPr>
                <a:solidFill>
                  <a:srgbClr val="B05691"/>
                </a:solidFill>
              </a:rPr>
              <a:t>+</a:t>
            </a:r>
            <a:r>
              <a:rPr>
                <a:solidFill>
                  <a:srgbClr val="011892"/>
                </a:solidFill>
              </a:rPr>
              <a:t>1</a:t>
            </a:r>
            <a:r>
              <a:t>)</a:t>
            </a:r>
            <a:r>
              <a:rPr>
                <a:solidFill>
                  <a:srgbClr val="B05691"/>
                </a:solidFill>
              </a:rPr>
              <a:t>/</a:t>
            </a:r>
            <a:r>
              <a:rPr>
                <a:solidFill>
                  <a:srgbClr val="011892"/>
                </a:solidFill>
              </a:rPr>
              <a:t>2</a:t>
            </a:r>
            <a:r>
              <a:t>)</a:t>
            </a:r>
            <a:r>
              <a:rPr>
                <a:solidFill>
                  <a:srgbClr val="B05691"/>
                </a:solidFill>
              </a:rPr>
              <a:t>/</a:t>
            </a:r>
            <a:r>
              <a:t>n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	return(A)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andomised Algorith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Randomised Algorithms</a:t>
            </a:r>
          </a:p>
        </p:txBody>
      </p:sp>
      <p:sp>
        <p:nvSpPr>
          <p:cNvPr id="288" name="Run twice, can get different resul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Run twice, can get different results</a:t>
            </a:r>
          </a:p>
          <a:p>
            <a:pPr>
              <a:buSzPct val="101000"/>
            </a:pPr>
            <a:r>
              <a:rPr dirty="0"/>
              <a:t>Many different kinds</a:t>
            </a:r>
          </a:p>
          <a:p>
            <a:pPr lvl="1">
              <a:buSzPct val="101000"/>
            </a:pPr>
            <a:r>
              <a:rPr dirty="0"/>
              <a:t>Random Testing (RT)</a:t>
            </a:r>
          </a:p>
          <a:p>
            <a:pPr lvl="1">
              <a:buSzPct val="101000"/>
            </a:pPr>
            <a:r>
              <a:rPr dirty="0"/>
              <a:t>Search-Based Software Testing (SBST)</a:t>
            </a:r>
          </a:p>
          <a:p>
            <a:pPr lvl="1">
              <a:buSzPct val="101000"/>
            </a:pPr>
            <a:r>
              <a:rPr dirty="0"/>
              <a:t>Some kinds of Dynamic Symbolic Execution (DSE)</a:t>
            </a:r>
          </a:p>
          <a:p>
            <a:pPr lvl="1">
              <a:buSzPct val="101000"/>
            </a:pPr>
            <a:r>
              <a:rPr dirty="0" err="1"/>
              <a:t>etc</a:t>
            </a:r>
            <a:endParaRPr dirty="0"/>
          </a:p>
          <a:p>
            <a:pPr>
              <a:buSzPct val="101000"/>
            </a:pPr>
            <a:r>
              <a:rPr dirty="0"/>
              <a:t>How many </a:t>
            </a:r>
            <a:r>
              <a:rPr i="1" dirty="0"/>
              <a:t>N</a:t>
            </a:r>
            <a:r>
              <a:rPr dirty="0"/>
              <a:t> </a:t>
            </a:r>
            <a:r>
              <a:rPr i="1" dirty="0"/>
              <a:t>runs</a:t>
            </a:r>
            <a:r>
              <a:rPr dirty="0"/>
              <a:t> with different seeds? 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On t-test vs. U-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 </a:t>
            </a:r>
            <a:r>
              <a:rPr i="1"/>
              <a:t>t</a:t>
            </a:r>
            <a:r>
              <a:t>-test vs. U-test</a:t>
            </a:r>
          </a:p>
        </p:txBody>
      </p:sp>
      <p:sp>
        <p:nvSpPr>
          <p:cNvPr id="546" name="Both are fine for statistical tests…"/>
          <p:cNvSpPr txBox="1">
            <a:spLocks noGrp="1"/>
          </p:cNvSpPr>
          <p:nvPr>
            <p:ph type="body" idx="1"/>
          </p:nvPr>
        </p:nvSpPr>
        <p:spPr>
          <a:xfrm>
            <a:off x="214659" y="2933700"/>
            <a:ext cx="12231341" cy="635000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Both are fine for statistical tests</a:t>
            </a:r>
          </a:p>
          <a:p>
            <a:pPr>
              <a:buSzPct val="101000"/>
            </a:pPr>
            <a:r>
              <a:rPr dirty="0"/>
              <a:t>Can interpret U-test with A</a:t>
            </a:r>
            <a:r>
              <a:rPr baseline="-5999" dirty="0"/>
              <a:t>12</a:t>
            </a:r>
          </a:p>
          <a:p>
            <a:pPr>
              <a:buSzPct val="101000"/>
            </a:pPr>
            <a:r>
              <a:rPr dirty="0"/>
              <a:t>If data not normal, </a:t>
            </a:r>
            <a:r>
              <a:rPr i="1" dirty="0"/>
              <a:t>t-</a:t>
            </a:r>
            <a:r>
              <a:rPr dirty="0"/>
              <a:t>test is still fine (Central Limit Theorem), but NOT the Cohen </a:t>
            </a:r>
            <a:r>
              <a:rPr i="1" dirty="0"/>
              <a:t>d</a:t>
            </a:r>
          </a:p>
          <a:p>
            <a:pPr>
              <a:buSzPct val="101000"/>
            </a:pPr>
            <a:r>
              <a:rPr dirty="0"/>
              <a:t>Having A</a:t>
            </a:r>
            <a:r>
              <a:rPr baseline="-5999" dirty="0"/>
              <a:t>12 </a:t>
            </a:r>
            <a:r>
              <a:rPr dirty="0"/>
              <a:t>is a good reason to choose U-test over </a:t>
            </a:r>
            <a:r>
              <a:rPr i="1" dirty="0"/>
              <a:t>t-</a:t>
            </a:r>
            <a:r>
              <a:rPr dirty="0"/>
              <a:t>test</a:t>
            </a:r>
          </a:p>
          <a:p>
            <a:pPr>
              <a:buSzPct val="101000"/>
            </a:pPr>
            <a:r>
              <a:rPr dirty="0"/>
              <a:t>Still can use both (they measure different things)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For Large Experiments…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1350477" cy="2628900"/>
          </a:xfrm>
          <a:prstGeom prst="rect">
            <a:avLst/>
          </a:prstGeom>
        </p:spPr>
        <p:txBody>
          <a:bodyPr/>
          <a:lstStyle/>
          <a:p>
            <a:r>
              <a:t>For Large Experiments…</a:t>
            </a:r>
          </a:p>
        </p:txBody>
      </p:sp>
      <p:sp>
        <p:nvSpPr>
          <p:cNvPr id="549" name="p-values get smaller and smaller…"/>
          <p:cNvSpPr txBox="1">
            <a:spLocks noGrp="1"/>
          </p:cNvSpPr>
          <p:nvPr>
            <p:ph type="body" idx="1"/>
          </p:nvPr>
        </p:nvSpPr>
        <p:spPr>
          <a:xfrm>
            <a:off x="558800" y="2933700"/>
            <a:ext cx="12216458" cy="635000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i="1" dirty="0"/>
              <a:t>p-values</a:t>
            </a:r>
            <a:r>
              <a:rPr dirty="0"/>
              <a:t> get smaller and smaller</a:t>
            </a:r>
          </a:p>
          <a:p>
            <a:pPr>
              <a:buSzPct val="101000"/>
            </a:pPr>
            <a:r>
              <a:rPr dirty="0"/>
              <a:t>NOT the </a:t>
            </a:r>
            <a:r>
              <a:rPr dirty="0" err="1"/>
              <a:t>standardised</a:t>
            </a:r>
            <a:r>
              <a:rPr dirty="0"/>
              <a:t> effect sizes</a:t>
            </a:r>
          </a:p>
          <a:p>
            <a:pPr lvl="1">
              <a:buSzPct val="101000"/>
            </a:pPr>
            <a:r>
              <a:rPr dirty="0"/>
              <a:t>they just get more precise</a:t>
            </a:r>
          </a:p>
          <a:p>
            <a:pPr lvl="1">
              <a:buSzPct val="101000"/>
            </a:pPr>
            <a:r>
              <a:rPr dirty="0"/>
              <a:t>you </a:t>
            </a:r>
            <a:r>
              <a:rPr dirty="0" err="1"/>
              <a:t>ll</a:t>
            </a:r>
            <a:r>
              <a:rPr dirty="0"/>
              <a:t> not see much difference between n=100 and n=1,000,000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he Wrath of Bonferroni"/>
          <p:cNvSpPr txBox="1">
            <a:spLocks noGrp="1"/>
          </p:cNvSpPr>
          <p:nvPr>
            <p:ph type="title"/>
          </p:nvPr>
        </p:nvSpPr>
        <p:spPr>
          <a:xfrm>
            <a:off x="357832" y="254000"/>
            <a:ext cx="12383940" cy="2628900"/>
          </a:xfrm>
          <a:prstGeom prst="rect">
            <a:avLst/>
          </a:prstGeom>
        </p:spPr>
        <p:txBody>
          <a:bodyPr/>
          <a:lstStyle/>
          <a:p>
            <a:r>
              <a:t>The Wrath of Bonferroni</a:t>
            </a:r>
          </a:p>
        </p:txBody>
      </p:sp>
      <p:sp>
        <p:nvSpPr>
          <p:cNvPr id="552" name="When running several tests, increase Type I erro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When running several tests, increase Type I error</a:t>
            </a:r>
          </a:p>
          <a:p>
            <a:pPr lvl="1">
              <a:buSzPct val="101000"/>
            </a:pPr>
            <a:r>
              <a:rPr dirty="0" err="1"/>
              <a:t>ie</a:t>
            </a:r>
            <a:r>
              <a:rPr dirty="0"/>
              <a:t> high probability of wrongly rejecting at least one null hypothesis </a:t>
            </a:r>
          </a:p>
          <a:p>
            <a:pPr>
              <a:buSzPct val="101000"/>
            </a:pPr>
            <a:r>
              <a:rPr dirty="0"/>
              <a:t>Bonferroni adjustment: reduce threshold for statistical significance based on number </a:t>
            </a:r>
            <a:r>
              <a:rPr i="1" dirty="0"/>
              <a:t>k</a:t>
            </a:r>
            <a:r>
              <a:rPr dirty="0"/>
              <a:t> of tests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 0.05/k</a:t>
            </a:r>
          </a:p>
          <a:p>
            <a:pPr>
              <a:buSzPct val="101000"/>
            </a:pPr>
            <a:r>
              <a:rPr dirty="0"/>
              <a:t>I NEVER use it (long story)… but, if reviewers ask for it…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Screen Shot 2016-07-11 at 21.26.22.png" descr="Screen Shot 2016-07-11 at 21.26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89"/>
            <a:ext cx="13004800" cy="6772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Screen Shot 2016-07-11 at 21.28.15.png" descr="Screen Shot 2016-07-11 at 21.28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63" y="141798"/>
            <a:ext cx="11967670" cy="9304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5619-8437-83EA-7AF4-60DEE447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78" y="254000"/>
            <a:ext cx="9096805" cy="2628900"/>
          </a:xfrm>
        </p:spPr>
        <p:txBody>
          <a:bodyPr/>
          <a:lstStyle/>
          <a:p>
            <a:r>
              <a:rPr lang="en-US" dirty="0"/>
              <a:t>Beware…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87618-7EDC-5AF4-11D9-ABB30B6BF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578" y="2933700"/>
            <a:ext cx="9096805" cy="6499368"/>
          </a:xfrm>
        </p:spPr>
        <p:txBody>
          <a:bodyPr/>
          <a:lstStyle/>
          <a:p>
            <a:pPr>
              <a:buSzPct val="101000"/>
            </a:pPr>
            <a:r>
              <a:rPr lang="en-US" dirty="0"/>
              <a:t>When running many separated experiments, can get </a:t>
            </a:r>
            <a:r>
              <a:rPr lang="en-US" i="1" dirty="0"/>
              <a:t>low p-value by chance…</a:t>
            </a:r>
          </a:p>
          <a:p>
            <a:pPr>
              <a:buSzPct val="101000"/>
            </a:pPr>
            <a:r>
              <a:rPr lang="en-US" dirty="0"/>
              <a:t>In these cases, single instances should not matter, but rather how often they happen</a:t>
            </a:r>
          </a:p>
          <a:p>
            <a:pPr lvl="1">
              <a:buSzPct val="101000"/>
            </a:pPr>
            <a:r>
              <a:rPr lang="en-US" dirty="0"/>
              <a:t>need to look at whole picture</a:t>
            </a:r>
          </a:p>
          <a:p>
            <a:pPr>
              <a:buSzPct val="101000"/>
            </a:pPr>
            <a:r>
              <a:rPr lang="en-US" dirty="0"/>
              <a:t>https://xkcd.com/882/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6C26508-27EE-3D74-316E-6DB9969F6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94" y="70792"/>
            <a:ext cx="351598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8853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Multiple 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Multiple Experiments</a:t>
            </a:r>
          </a:p>
        </p:txBody>
      </p:sp>
      <p:sp>
        <p:nvSpPr>
          <p:cNvPr id="559" name="Collection of N instan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Collection of </a:t>
            </a:r>
            <a:r>
              <a:rPr b="1" dirty="0"/>
              <a:t>N</a:t>
            </a:r>
            <a:r>
              <a:rPr dirty="0"/>
              <a:t> instances 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, 20 open-source projects</a:t>
            </a:r>
          </a:p>
          <a:p>
            <a:pPr>
              <a:buSzPct val="101000"/>
            </a:pPr>
            <a:r>
              <a:rPr dirty="0"/>
              <a:t>If </a:t>
            </a:r>
            <a:r>
              <a:rPr dirty="0" err="1"/>
              <a:t>randomised</a:t>
            </a:r>
            <a:r>
              <a:rPr dirty="0"/>
              <a:t> algorithm, repeat each experiment </a:t>
            </a:r>
            <a:r>
              <a:rPr b="1" dirty="0"/>
              <a:t>K</a:t>
            </a:r>
            <a:r>
              <a:rPr dirty="0"/>
              <a:t> times on each instance</a:t>
            </a:r>
          </a:p>
          <a:p>
            <a:pPr>
              <a:buSzPct val="101000"/>
              <a:defRPr i="1"/>
            </a:pPr>
            <a:r>
              <a:rPr dirty="0"/>
              <a:t>Very typical scenario</a:t>
            </a:r>
          </a:p>
          <a:p>
            <a:pPr>
              <a:buSzPct val="101000"/>
            </a:pPr>
            <a:r>
              <a:rPr dirty="0"/>
              <a:t>How to choose </a:t>
            </a:r>
            <a:r>
              <a:rPr b="1" dirty="0"/>
              <a:t>N</a:t>
            </a:r>
            <a:r>
              <a:rPr dirty="0"/>
              <a:t> vs </a:t>
            </a:r>
            <a:r>
              <a:rPr b="1" dirty="0"/>
              <a:t>K</a:t>
            </a:r>
            <a:r>
              <a:rPr dirty="0"/>
              <a:t>?</a:t>
            </a:r>
          </a:p>
          <a:p>
            <a:pPr>
              <a:buSzPct val="101000"/>
            </a:pPr>
            <a:r>
              <a:rPr dirty="0"/>
              <a:t>What statistics to use?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ontroversial Topic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Controversial Topic…</a:t>
            </a:r>
          </a:p>
        </p:txBody>
      </p:sp>
      <p:sp>
        <p:nvSpPr>
          <p:cNvPr id="562" name="You might read a lot of different opinions……"/>
          <p:cNvSpPr txBox="1">
            <a:spLocks noGrp="1"/>
          </p:cNvSpPr>
          <p:nvPr>
            <p:ph type="body" idx="1"/>
          </p:nvPr>
        </p:nvSpPr>
        <p:spPr>
          <a:xfrm>
            <a:off x="558800" y="2330896"/>
            <a:ext cx="12247910" cy="7192269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You might read a lot of different opinions…</a:t>
            </a:r>
          </a:p>
          <a:p>
            <a:pPr lvl="1">
              <a:buSzPct val="101000"/>
            </a:pPr>
            <a:r>
              <a:rPr dirty="0" err="1"/>
              <a:t>eg</a:t>
            </a:r>
            <a:r>
              <a:rPr dirty="0"/>
              <a:t>, on the use of Bonferroni</a:t>
            </a:r>
          </a:p>
          <a:p>
            <a:pPr>
              <a:buSzPct val="101000"/>
            </a:pPr>
            <a:r>
              <a:rPr dirty="0"/>
              <a:t>Try to have big </a:t>
            </a:r>
            <a:r>
              <a:rPr b="1" dirty="0"/>
              <a:t>N</a:t>
            </a:r>
            <a:r>
              <a:rPr dirty="0"/>
              <a:t>, but at least </a:t>
            </a:r>
            <a:r>
              <a:rPr b="1" dirty="0"/>
              <a:t>K=10 </a:t>
            </a:r>
            <a:r>
              <a:rPr dirty="0"/>
              <a:t>(better 30)</a:t>
            </a:r>
          </a:p>
          <a:p>
            <a:pPr>
              <a:buSzPct val="101000"/>
            </a:pPr>
            <a:r>
              <a:rPr dirty="0"/>
              <a:t>On each of </a:t>
            </a:r>
            <a:r>
              <a:rPr b="1" dirty="0"/>
              <a:t>N</a:t>
            </a:r>
            <a:r>
              <a:rPr dirty="0"/>
              <a:t> instance, apply basic test (</a:t>
            </a:r>
            <a:r>
              <a:rPr dirty="0" err="1"/>
              <a:t>eg</a:t>
            </a:r>
            <a:r>
              <a:rPr dirty="0"/>
              <a:t> U-test) </a:t>
            </a:r>
          </a:p>
          <a:p>
            <a:pPr>
              <a:buSzPct val="101000"/>
            </a:pPr>
            <a:r>
              <a:rPr dirty="0"/>
              <a:t>Count and report number of instances with statistical difference (</a:t>
            </a:r>
            <a:r>
              <a:rPr dirty="0" err="1"/>
              <a:t>eg</a:t>
            </a:r>
            <a:r>
              <a:rPr dirty="0"/>
              <a:t>, at arbitrary 0.05)</a:t>
            </a:r>
          </a:p>
          <a:p>
            <a:pPr lvl="1">
              <a:buSzPct val="101000"/>
            </a:pPr>
            <a:r>
              <a:rPr dirty="0"/>
              <a:t>both positive and negative (</a:t>
            </a:r>
            <a:r>
              <a:rPr dirty="0" err="1"/>
              <a:t>ie</a:t>
            </a:r>
            <a:r>
              <a:rPr dirty="0"/>
              <a:t> improvements vs worse results)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More Positive or Negative Cases?"/>
          <p:cNvSpPr txBox="1">
            <a:spLocks noGrp="1"/>
          </p:cNvSpPr>
          <p:nvPr>
            <p:ph type="title"/>
          </p:nvPr>
        </p:nvSpPr>
        <p:spPr>
          <a:xfrm>
            <a:off x="308719" y="254000"/>
            <a:ext cx="12387362" cy="2628900"/>
          </a:xfrm>
          <a:prstGeom prst="rect">
            <a:avLst/>
          </a:prstGeom>
        </p:spPr>
        <p:txBody>
          <a:bodyPr/>
          <a:lstStyle/>
          <a:p>
            <a:r>
              <a:t>More Positive or Negative Cases?</a:t>
            </a:r>
          </a:p>
        </p:txBody>
      </p:sp>
      <p:sp>
        <p:nvSpPr>
          <p:cNvPr id="565" name="Calculate effect size A12 on each of the N instances…"/>
          <p:cNvSpPr txBox="1">
            <a:spLocks noGrp="1"/>
          </p:cNvSpPr>
          <p:nvPr>
            <p:ph type="body" idx="1"/>
          </p:nvPr>
        </p:nvSpPr>
        <p:spPr>
          <a:xfrm>
            <a:off x="558800" y="2933700"/>
            <a:ext cx="12185601" cy="635000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Calculate effect size A</a:t>
            </a:r>
            <a:r>
              <a:rPr baseline="-5999" dirty="0"/>
              <a:t>12</a:t>
            </a:r>
            <a:r>
              <a:rPr dirty="0"/>
              <a:t> on each of the N instances</a:t>
            </a:r>
          </a:p>
          <a:p>
            <a:pPr>
              <a:buSzPct val="101000"/>
            </a:pPr>
            <a:r>
              <a:rPr dirty="0"/>
              <a:t>Report average/median effect sizes</a:t>
            </a:r>
          </a:p>
          <a:p>
            <a:pPr>
              <a:buSzPct val="101000"/>
            </a:pPr>
            <a:r>
              <a:rPr dirty="0"/>
              <a:t>Statistics on whether the N values of A</a:t>
            </a:r>
            <a:r>
              <a:rPr baseline="-5999" dirty="0"/>
              <a:t>12</a:t>
            </a:r>
            <a:r>
              <a:rPr dirty="0"/>
              <a:t> are symmetric around 0.5</a:t>
            </a:r>
          </a:p>
          <a:p>
            <a:pPr>
              <a:buSzPct val="101000"/>
            </a:pPr>
            <a:r>
              <a:rPr dirty="0" err="1"/>
              <a:t>wilcox.test</a:t>
            </a:r>
            <a:r>
              <a:rPr dirty="0"/>
              <a:t>(c(a</a:t>
            </a:r>
            <a:r>
              <a:rPr baseline="-5999" dirty="0"/>
              <a:t>1</a:t>
            </a:r>
            <a:r>
              <a:rPr dirty="0"/>
              <a:t>,a</a:t>
            </a:r>
            <a:r>
              <a:rPr baseline="-5999" dirty="0"/>
              <a:t>2</a:t>
            </a:r>
            <a:r>
              <a:rPr dirty="0"/>
              <a:t>,a</a:t>
            </a:r>
            <a:r>
              <a:rPr baseline="-5999" dirty="0"/>
              <a:t>3</a:t>
            </a:r>
            <a:r>
              <a:rPr dirty="0"/>
              <a:t>,…,a</a:t>
            </a:r>
            <a:r>
              <a:rPr baseline="-5999" dirty="0"/>
              <a:t>n</a:t>
            </a:r>
            <a:r>
              <a:rPr dirty="0"/>
              <a:t>), mu=0.5)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DA75-FC99-1CA7-F512-D0F095D8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7D54-EDF5-C2C3-15EB-D77BD2476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1000"/>
            </a:pPr>
            <a:r>
              <a:rPr lang="en-US" b="1" dirty="0"/>
              <a:t>I am no expert on this</a:t>
            </a:r>
            <a:r>
              <a:rPr lang="en-US" dirty="0"/>
              <a:t>…</a:t>
            </a:r>
          </a:p>
          <a:p>
            <a:pPr>
              <a:buSzPct val="101000"/>
            </a:pPr>
            <a:r>
              <a:rPr lang="en-US" dirty="0"/>
              <a:t>Every time I speak about statistics, I often get asked about it</a:t>
            </a:r>
          </a:p>
          <a:p>
            <a:pPr>
              <a:buSzPct val="101000"/>
            </a:pPr>
            <a:r>
              <a:rPr lang="en-US" i="1" dirty="0"/>
              <a:t>Bayesian</a:t>
            </a:r>
            <a:r>
              <a:rPr lang="en-US" dirty="0"/>
              <a:t> statistics currently promoted as a “better alternative” to </a:t>
            </a:r>
            <a:r>
              <a:rPr lang="en-US" i="1" dirty="0"/>
              <a:t>frequentist</a:t>
            </a:r>
            <a:r>
              <a:rPr lang="en-US" dirty="0"/>
              <a:t> statistics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p-values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54560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ase Study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Case Study Selection</a:t>
            </a:r>
          </a:p>
        </p:txBody>
      </p:sp>
      <p:sp>
        <p:nvSpPr>
          <p:cNvPr id="291" name="Space Z of possible problem instanc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Space </a:t>
            </a:r>
            <a:r>
              <a:rPr b="1" dirty="0"/>
              <a:t>Z</a:t>
            </a:r>
            <a:r>
              <a:rPr dirty="0"/>
              <a:t> of possible problem instances</a:t>
            </a:r>
          </a:p>
          <a:p>
            <a:pPr>
              <a:buSzPct val="101000"/>
            </a:pPr>
            <a:r>
              <a:rPr dirty="0"/>
              <a:t>On some instances, technique </a:t>
            </a:r>
            <a:r>
              <a:rPr b="1" dirty="0"/>
              <a:t>A</a:t>
            </a:r>
            <a:r>
              <a:rPr dirty="0"/>
              <a:t> works fine (</a:t>
            </a:r>
            <a:r>
              <a:rPr dirty="0" err="1"/>
              <a:t>eg</a:t>
            </a:r>
            <a:r>
              <a:rPr dirty="0"/>
              <a:t> better than </a:t>
            </a:r>
            <a:r>
              <a:rPr b="1" dirty="0"/>
              <a:t>B</a:t>
            </a:r>
            <a:r>
              <a:rPr dirty="0"/>
              <a:t>), but not on others</a:t>
            </a:r>
          </a:p>
          <a:p>
            <a:pPr>
              <a:buSzPct val="101000"/>
            </a:pPr>
            <a:r>
              <a:rPr dirty="0"/>
              <a:t>How many </a:t>
            </a:r>
            <a:r>
              <a:rPr b="1" i="1" dirty="0"/>
              <a:t>N</a:t>
            </a:r>
            <a:r>
              <a:rPr dirty="0"/>
              <a:t> instances from </a:t>
            </a:r>
            <a:r>
              <a:rPr b="1" dirty="0"/>
              <a:t>Z</a:t>
            </a:r>
            <a:r>
              <a:rPr dirty="0"/>
              <a:t> to use?</a:t>
            </a:r>
          </a:p>
          <a:p>
            <a:pPr>
              <a:buSzPct val="101000"/>
            </a:pPr>
            <a:r>
              <a:rPr dirty="0"/>
              <a:t>How can you select? </a:t>
            </a:r>
          </a:p>
          <a:p>
            <a:pPr lvl="1">
              <a:buSzPct val="101000"/>
            </a:pPr>
            <a:r>
              <a:rPr dirty="0"/>
              <a:t>even if unbiased, maybe you just got lucky…</a:t>
            </a:r>
          </a:p>
          <a:p>
            <a:pPr>
              <a:buSzPct val="101000"/>
            </a:pPr>
            <a:r>
              <a:rPr dirty="0"/>
              <a:t>Still probability involved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2B13C-14DB-8E93-EA63-2DFA2703C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774"/>
            <a:ext cx="13004800" cy="73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9853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B511-FD74-BAC8-176C-D8D5030A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Personal Opinion…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77C2C-E1EC-E97A-E66F-2EB736683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1000"/>
            </a:pPr>
            <a:r>
              <a:rPr lang="en-US" dirty="0"/>
              <a:t>I do not particularly like it…</a:t>
            </a:r>
          </a:p>
          <a:p>
            <a:pPr>
              <a:buSzPct val="101000"/>
            </a:pPr>
            <a:r>
              <a:rPr lang="en-US" dirty="0"/>
              <a:t>Trading a set of problems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b="1" dirty="0"/>
              <a:t>P(D|H0)!=P(H0|D)</a:t>
            </a:r>
            <a:r>
              <a:rPr lang="en-US" dirty="0"/>
              <a:t>) with another set of problems (choice of </a:t>
            </a:r>
            <a:r>
              <a:rPr lang="en-US" i="1" dirty="0"/>
              <a:t>prior distributions</a:t>
            </a:r>
            <a:r>
              <a:rPr lang="en-US" dirty="0"/>
              <a:t>)</a:t>
            </a:r>
          </a:p>
          <a:p>
            <a:pPr>
              <a:buSzPct val="101000"/>
            </a:pPr>
            <a:r>
              <a:rPr lang="en-US" dirty="0"/>
              <a:t>Harder to use / setup</a:t>
            </a:r>
          </a:p>
          <a:p>
            <a:pPr>
              <a:buSzPct val="101000"/>
            </a:pPr>
            <a:r>
              <a:rPr lang="en-US" dirty="0"/>
              <a:t>Might have good applications, but not so sure about randomized algorithms</a:t>
            </a:r>
          </a:p>
          <a:p>
            <a:pPr lvl="1">
              <a:buSzPct val="101000"/>
            </a:pPr>
            <a:r>
              <a:rPr lang="en-US" dirty="0"/>
              <a:t>I would need to see better evidence on this</a:t>
            </a:r>
          </a:p>
        </p:txBody>
      </p:sp>
    </p:spTree>
    <p:extLst>
      <p:ext uri="{BB962C8B-B14F-4D97-AF65-F5344CB8AC3E}">
        <p14:creationId xmlns:p14="http://schemas.microsoft.com/office/powerpoint/2010/main" val="1012946581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How To Visualise The Data and Results of the Statistical Test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Visualise The Data and Results of the Statistical Tests?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creen Shot 2016-07-11 at 21.07.50.png" descr="Screen Shot 2016-07-11 at 21.07.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88" y="114300"/>
            <a:ext cx="9407679" cy="8906053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Java Enterprise Edition Support in Search-Based JUnit Test Generation, Arcuri and Fraser, SSBSE’16"/>
          <p:cNvSpPr txBox="1"/>
          <p:nvPr/>
        </p:nvSpPr>
        <p:spPr>
          <a:xfrm>
            <a:off x="387300" y="9150350"/>
            <a:ext cx="8412291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50" i="1"/>
            </a:pPr>
            <a:r>
              <a:t>Java Enterprise Edition Support in Search-Based JUnit Test Generation, </a:t>
            </a:r>
            <a:r>
              <a:rPr i="0"/>
              <a:t>Arcuri and Fraser, SSBSE’16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Tables</a:t>
            </a:r>
          </a:p>
        </p:txBody>
      </p:sp>
      <p:sp>
        <p:nvSpPr>
          <p:cNvPr id="573" name="Good way to show statistical tes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Good way to show statistical tests</a:t>
            </a:r>
          </a:p>
          <a:p>
            <a:pPr lvl="1">
              <a:buSzPct val="101000"/>
            </a:pPr>
            <a:r>
              <a:rPr dirty="0"/>
              <a:t>a row for each problem instance (if not too many)</a:t>
            </a:r>
          </a:p>
          <a:p>
            <a:pPr lvl="1">
              <a:buSzPct val="101000"/>
            </a:pPr>
            <a:r>
              <a:rPr dirty="0"/>
              <a:t>a column for effect size (in bold if p-value &lt; 0.05)</a:t>
            </a:r>
          </a:p>
          <a:p>
            <a:pPr lvl="1">
              <a:buSzPct val="101000"/>
            </a:pPr>
            <a:r>
              <a:rPr dirty="0"/>
              <a:t>a column for </a:t>
            </a:r>
            <a:r>
              <a:rPr i="1" dirty="0"/>
              <a:t>p-value</a:t>
            </a:r>
          </a:p>
          <a:p>
            <a:pPr lvl="1">
              <a:buSzPct val="101000"/>
            </a:pPr>
            <a:r>
              <a:rPr dirty="0"/>
              <a:t>a final row with average values</a:t>
            </a:r>
          </a:p>
          <a:p>
            <a:pPr>
              <a:buSzPct val="101000"/>
            </a:pPr>
            <a:r>
              <a:rPr dirty="0"/>
              <a:t>Of course, many more options (</a:t>
            </a:r>
            <a:r>
              <a:rPr dirty="0" err="1"/>
              <a:t>eg</a:t>
            </a:r>
            <a:r>
              <a:rPr dirty="0"/>
              <a:t>, graphs, boxplots, etc.)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Raise Your Hand If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Raise Your Hand If…</a:t>
            </a:r>
          </a:p>
        </p:txBody>
      </p:sp>
      <p:sp>
        <p:nvSpPr>
          <p:cNvPr id="576" name="you have ever filled a table by hand, e.g. in Microsoft Word, and ……"/>
          <p:cNvSpPr txBox="1">
            <a:spLocks noGrp="1"/>
          </p:cNvSpPr>
          <p:nvPr>
            <p:ph type="body" idx="1"/>
          </p:nvPr>
        </p:nvSpPr>
        <p:spPr>
          <a:xfrm>
            <a:off x="175517" y="2933700"/>
            <a:ext cx="12653766" cy="6350000"/>
          </a:xfrm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you have ever filled a table by hand, e.g. in Microsoft Word, and …</a:t>
            </a:r>
          </a:p>
          <a:p>
            <a:pPr>
              <a:buSzPct val="101000"/>
            </a:pPr>
            <a:r>
              <a:rPr dirty="0"/>
              <a:t>data is invalid, get new data, refill table by hand…</a:t>
            </a:r>
          </a:p>
          <a:p>
            <a:pPr>
              <a:buSzPct val="101000"/>
            </a:pPr>
            <a:r>
              <a:rPr dirty="0"/>
              <a:t>… again and again…</a:t>
            </a:r>
          </a:p>
          <a:p>
            <a:pPr>
              <a:buSzPct val="101000"/>
            </a:pPr>
            <a:r>
              <a:rPr dirty="0"/>
              <a:t>(extra points if at 4am of a conference deadline night)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DO NOT DO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 NOT DO IT</a:t>
            </a:r>
          </a:p>
        </p:txBody>
      </p:sp>
      <p:sp>
        <p:nvSpPr>
          <p:cNvPr id="579" name="Unless it is trivial small (eg 2x2 tabl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Unless it is trivial small (</a:t>
            </a:r>
            <a:r>
              <a:rPr dirty="0" err="1"/>
              <a:t>eg</a:t>
            </a:r>
            <a:r>
              <a:rPr dirty="0"/>
              <a:t> 2x2 table)</a:t>
            </a:r>
          </a:p>
          <a:p>
            <a:pPr>
              <a:buSzPct val="101000"/>
            </a:pPr>
            <a:r>
              <a:rPr dirty="0"/>
              <a:t>Very error prone (especially at 4am)</a:t>
            </a:r>
          </a:p>
          <a:p>
            <a:pPr>
              <a:buSzPct val="101000"/>
            </a:pPr>
            <a:r>
              <a:rPr dirty="0"/>
              <a:t>If you see colleague/student doing it, </a:t>
            </a:r>
            <a:r>
              <a:rPr i="1" dirty="0"/>
              <a:t>hit</a:t>
            </a:r>
            <a:r>
              <a:rPr dirty="0"/>
              <a:t> them</a:t>
            </a:r>
          </a:p>
          <a:p>
            <a:pPr lvl="1">
              <a:buSzPct val="101000"/>
            </a:pPr>
            <a:r>
              <a:rPr dirty="0"/>
              <a:t>or use any other form of punishment </a:t>
            </a:r>
            <a:r>
              <a:rPr lang="en-US" dirty="0"/>
              <a:t>legal </a:t>
            </a:r>
            <a:r>
              <a:rPr dirty="0"/>
              <a:t>in your country</a:t>
            </a:r>
          </a:p>
          <a:p>
            <a:pPr lvl="1">
              <a:buSzPct val="101000"/>
            </a:pPr>
            <a:r>
              <a:rPr dirty="0"/>
              <a:t>they will be grateful, one day…</a:t>
            </a:r>
          </a:p>
          <a:p>
            <a:pPr>
              <a:buSzPct val="101000"/>
            </a:pPr>
            <a:r>
              <a:rPr dirty="0"/>
              <a:t>Invest time in learning </a:t>
            </a:r>
            <a:r>
              <a:rPr b="1" dirty="0"/>
              <a:t>Latex</a:t>
            </a:r>
            <a:r>
              <a:rPr dirty="0"/>
              <a:t> and </a:t>
            </a:r>
            <a:r>
              <a:rPr b="1" dirty="0"/>
              <a:t>R</a:t>
            </a:r>
            <a:r>
              <a:rPr dirty="0"/>
              <a:t> </a:t>
            </a:r>
          </a:p>
          <a:p>
            <a:pPr lvl="1">
              <a:buSzPct val="101000"/>
            </a:pPr>
            <a:r>
              <a:rPr dirty="0"/>
              <a:t>or any other equivalent combination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From Scripts to PD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Scripts to PDF</a:t>
            </a:r>
          </a:p>
        </p:txBody>
      </p:sp>
      <p:sp>
        <p:nvSpPr>
          <p:cNvPr id="582" name="Given some data X on file (eg CSV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1000"/>
            </a:pPr>
            <a:r>
              <a:rPr dirty="0"/>
              <a:t>Given some data X on file (</a:t>
            </a:r>
            <a:r>
              <a:rPr dirty="0" err="1"/>
              <a:t>eg</a:t>
            </a:r>
            <a:r>
              <a:rPr dirty="0"/>
              <a:t> CSV)</a:t>
            </a:r>
          </a:p>
          <a:p>
            <a:pPr>
              <a:buSzPct val="101000"/>
            </a:pPr>
            <a:r>
              <a:rPr dirty="0"/>
              <a:t>Use scripts (R/Python) to load it</a:t>
            </a:r>
          </a:p>
          <a:p>
            <a:pPr>
              <a:buSzPct val="101000"/>
            </a:pPr>
            <a:r>
              <a:rPr dirty="0"/>
              <a:t>Create “textual” representation of table, and save it to a file K</a:t>
            </a:r>
          </a:p>
          <a:p>
            <a:pPr>
              <a:buSzPct val="101000"/>
            </a:pPr>
            <a:r>
              <a:rPr dirty="0"/>
              <a:t>Automatically import K in your paper document (</a:t>
            </a:r>
            <a:r>
              <a:rPr dirty="0" err="1"/>
              <a:t>eg</a:t>
            </a:r>
            <a:r>
              <a:rPr dirty="0"/>
              <a:t> if written in Latex)</a:t>
            </a:r>
          </a:p>
          <a:p>
            <a:pPr>
              <a:buSzPct val="101000"/>
            </a:pPr>
            <a:r>
              <a:rPr dirty="0"/>
              <a:t>Generate PDF from your paper document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\begin{table}[t!]…"/>
          <p:cNvSpPr txBox="1">
            <a:spLocks noGrp="1"/>
          </p:cNvSpPr>
          <p:nvPr>
            <p:ph type="body" idx="1"/>
          </p:nvPr>
        </p:nvSpPr>
        <p:spPr>
          <a:xfrm>
            <a:off x="274191" y="469900"/>
            <a:ext cx="12650391" cy="88138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437FF"/>
                </a:solidFill>
              </a:rPr>
              <a:t>\begin</a:t>
            </a:r>
            <a:r>
              <a:rPr dirty="0"/>
              <a:t>{table}</a:t>
            </a:r>
            <a:r>
              <a:rPr dirty="0">
                <a:solidFill>
                  <a:srgbClr val="F79430"/>
                </a:solidFill>
              </a:rPr>
              <a:t>[t!]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dirty="0"/>
              <a:t>\centering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dirty="0">
                <a:solidFill>
                  <a:srgbClr val="9437FF"/>
                </a:solidFill>
              </a:rPr>
              <a:t>\caption</a:t>
            </a:r>
            <a:r>
              <a:rPr dirty="0"/>
              <a:t>{\label{</a:t>
            </a:r>
            <a:r>
              <a:rPr dirty="0" err="1"/>
              <a:t>table:selection</a:t>
            </a:r>
            <a:r>
              <a:rPr dirty="0"/>
              <a:t>}</a:t>
            </a:r>
            <a:r>
              <a:rPr dirty="0">
                <a:solidFill>
                  <a:srgbClr val="000000"/>
                </a:solidFill>
              </a:rP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Branch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coverage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comparison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of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\evo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with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(JEE)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and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without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(Base)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support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for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JEE,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on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the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25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classes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with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the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largest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increase.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  </a:t>
            </a:r>
            <a:r>
              <a:rPr dirty="0"/>
              <a:t>Note,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some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classes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have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the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same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name,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but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they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are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from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different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packages.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</a:t>
            </a:r>
            <a:r>
              <a:rPr dirty="0">
                <a:solidFill>
                  <a:srgbClr val="0052E5"/>
                </a:solidFill>
              </a:rPr>
              <a:t>}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\</a:t>
            </a:r>
            <a:r>
              <a:rPr dirty="0" err="1"/>
              <a:t>scalebox</a:t>
            </a:r>
            <a:r>
              <a:rPr dirty="0">
                <a:solidFill>
                  <a:srgbClr val="0052E5"/>
                </a:solidFill>
              </a:rPr>
              <a:t>{0.85}{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dirty="0"/>
              <a:t>\input{</a:t>
            </a:r>
            <a:r>
              <a:rPr dirty="0" err="1"/>
              <a:t>generated_files</a:t>
            </a:r>
            <a:r>
              <a:rPr dirty="0"/>
              <a:t>/</a:t>
            </a:r>
            <a:r>
              <a:rPr dirty="0" err="1"/>
              <a:t>tableSelection.tex</a:t>
            </a:r>
            <a:r>
              <a:rPr dirty="0"/>
              <a:t>}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437FF"/>
                </a:solidFill>
              </a:rPr>
              <a:t>\end</a:t>
            </a:r>
            <a:r>
              <a:rPr dirty="0"/>
              <a:t>{table}</a:t>
            </a: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To get a better picture of the importance of handling JEE features,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Table~</a:t>
            </a:r>
            <a:r>
              <a:rPr dirty="0">
                <a:solidFill>
                  <a:srgbClr val="9437FF"/>
                </a:solidFill>
              </a:rPr>
              <a:t>\ref</a:t>
            </a:r>
            <a:r>
              <a:rPr dirty="0">
                <a:solidFill>
                  <a:srgbClr val="0052E5"/>
                </a:solidFill>
              </a:rPr>
              <a:t>{</a:t>
            </a:r>
            <a:r>
              <a:rPr dirty="0" err="1">
                <a:solidFill>
                  <a:srgbClr val="0052E5"/>
                </a:solidFill>
              </a:rPr>
              <a:t>table:selection</a:t>
            </a:r>
            <a:r>
              <a:rPr dirty="0">
                <a:solidFill>
                  <a:srgbClr val="0052E5"/>
                </a:solidFill>
              </a:rPr>
              <a:t>}</a:t>
            </a:r>
            <a:r>
              <a:rPr dirty="0"/>
              <a:t> shows detailed data on the </a:t>
            </a:r>
            <a:r>
              <a:rPr dirty="0">
                <a:solidFill>
                  <a:srgbClr val="FF7A00"/>
                </a:solidFill>
              </a:rPr>
              <a:t>25</a:t>
            </a:r>
            <a:r>
              <a:rPr dirty="0"/>
              <a:t> challenging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classes where JEE handling had most effect: On these classes, the</a:t>
            </a:r>
          </a:p>
        </p:txBody>
      </p:sp>
      <p:sp>
        <p:nvSpPr>
          <p:cNvPr id="585" name="paper.tex"/>
          <p:cNvSpPr txBox="1"/>
          <p:nvPr/>
        </p:nvSpPr>
        <p:spPr>
          <a:xfrm>
            <a:off x="9925000" y="304800"/>
            <a:ext cx="230910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paper.tex</a:t>
            </a:r>
          </a:p>
        </p:txBody>
      </p:sp>
      <p:sp>
        <p:nvSpPr>
          <p:cNvPr id="586" name="Rounded Rectangle"/>
          <p:cNvSpPr/>
          <p:nvPr/>
        </p:nvSpPr>
        <p:spPr>
          <a:xfrm>
            <a:off x="274191" y="4876800"/>
            <a:ext cx="7756228" cy="445377"/>
          </a:xfrm>
          <a:prstGeom prst="roundRect">
            <a:avLst>
              <a:gd name="adj" fmla="val 42773"/>
            </a:avLst>
          </a:prstGeom>
          <a:ln w="50800">
            <a:solidFill>
              <a:schemeClr val="accent2">
                <a:hueOff val="-1342298"/>
                <a:satOff val="-4651"/>
                <a:lumOff val="19617"/>
              </a:schemeClr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00100">
              <a:defRPr sz="2400">
                <a:solidFill>
                  <a:srgbClr val="FFFFFF"/>
                </a:solidFill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\begin{tabular}{ l @{\hspace{0.5cm}}r@{\hspace{0.5cm}}r@{\hspace{0.5cm}} r@{\hspace{0.5cm}}r }\toprule…"/>
          <p:cNvSpPr txBox="1">
            <a:spLocks noGrp="1"/>
          </p:cNvSpPr>
          <p:nvPr>
            <p:ph type="body" idx="1"/>
          </p:nvPr>
        </p:nvSpPr>
        <p:spPr>
          <a:xfrm>
            <a:off x="558800" y="158650"/>
            <a:ext cx="11887200" cy="912505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16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437FF"/>
                </a:solidFill>
              </a:rPr>
              <a:t>\begin</a:t>
            </a:r>
            <a:r>
              <a:t>{tabular}{</a:t>
            </a:r>
            <a:r>
              <a:rPr>
                <a:solidFill>
                  <a:srgbClr val="000000"/>
                </a:solidFill>
              </a:rPr>
              <a:t> </a:t>
            </a:r>
            <a:r>
              <a:t>l</a:t>
            </a:r>
            <a:r>
              <a:rPr>
                <a:solidFill>
                  <a:srgbClr val="000000"/>
                </a:solidFill>
              </a:rPr>
              <a:t> </a:t>
            </a:r>
            <a:r>
              <a:t>@{\hspace{0.5cm}}r@{\hspace{0.5cm}}r@{\hspace{0.5cm}}</a:t>
            </a:r>
            <a:r>
              <a:rPr>
                <a:solidFill>
                  <a:srgbClr val="000000"/>
                </a:solidFill>
              </a:rPr>
              <a:t> </a:t>
            </a:r>
            <a:r>
              <a:t>r@{\hspace{0.5cm}}r</a:t>
            </a:r>
            <a:r>
              <a:rPr>
                <a:solidFill>
                  <a:srgbClr val="000000"/>
                </a:solidFill>
              </a:rPr>
              <a:t> </a:t>
            </a:r>
            <a:r>
              <a:t>}</a:t>
            </a:r>
            <a:r>
              <a:rPr>
                <a:solidFill>
                  <a:srgbClr val="9437FF"/>
                </a:solidFill>
              </a:rPr>
              <a:t>\toprule</a:t>
            </a:r>
            <a:r>
              <a:rPr>
                <a:solidFill>
                  <a:srgbClr val="000000"/>
                </a:solidFill>
              </a:rP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Class &amp; Base &amp; JEE &amp; </a:t>
            </a:r>
            <a:r>
              <a:rPr>
                <a:solidFill>
                  <a:srgbClr val="CB7A77"/>
                </a:solidFill>
              </a:rPr>
              <a:t>$\hat{A}_{12}$</a:t>
            </a:r>
            <a:r>
              <a:t> &amp; </a:t>
            </a:r>
            <a:r>
              <a:rPr>
                <a:solidFill>
                  <a:srgbClr val="CB7A77"/>
                </a:solidFill>
              </a:rPr>
              <a:t>$p$</a:t>
            </a:r>
            <a:r>
              <a:t>-value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\midrule</a:t>
            </a:r>
            <a:r>
              <a:rPr>
                <a:solidFill>
                  <a:srgbClr val="000000"/>
                </a:solidFill>
              </a:rP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ManagedComponent &amp; </a:t>
            </a:r>
            <a:r>
              <a:rPr>
                <a:solidFill>
                  <a:srgbClr val="FF7A00"/>
                </a:solidFill>
              </a:rPr>
              <a:t>14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41</a:t>
            </a:r>
            <a:r>
              <a:t>.</a:t>
            </a:r>
            <a:r>
              <a:rPr>
                <a:solidFill>
                  <a:srgbClr val="FF7A00"/>
                </a:solidFill>
              </a:rPr>
              <a:t>2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0.96}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UnManagedComponent &amp; </a:t>
            </a:r>
            <a:r>
              <a:rPr>
                <a:solidFill>
                  <a:srgbClr val="FF7A00"/>
                </a:solidFill>
              </a:rPr>
              <a:t>47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51</a:t>
            </a:r>
            <a:r>
              <a:t>.</a:t>
            </a:r>
            <a:r>
              <a:rPr>
                <a:solidFill>
                  <a:srgbClr val="FF7A00"/>
                </a:solidFill>
              </a:rPr>
              <a:t>6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0.80}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ItemBean &amp; </a:t>
            </a:r>
            <a:r>
              <a:rPr>
                <a:solidFill>
                  <a:srgbClr val="FF7A00"/>
                </a:solidFill>
              </a:rPr>
              <a:t>89</a:t>
            </a:r>
            <a:r>
              <a:t>.</a:t>
            </a:r>
            <a:r>
              <a:rPr>
                <a:solidFill>
                  <a:srgbClr val="FF7A00"/>
                </a:solidFill>
              </a:rPr>
              <a:t>7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100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HATimerService &amp; </a:t>
            </a:r>
            <a:r>
              <a:rPr>
                <a:solidFill>
                  <a:srgbClr val="FF7A00"/>
                </a:solidFill>
              </a:rPr>
              <a:t>57</a:t>
            </a:r>
            <a:r>
              <a:t>.</a:t>
            </a:r>
            <a:r>
              <a:rPr>
                <a:solidFill>
                  <a:srgbClr val="FF7A00"/>
                </a:solidFill>
              </a:rPr>
              <a:t>1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93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SchedulerBean &amp; </a:t>
            </a:r>
            <a:r>
              <a:rPr>
                <a:solidFill>
                  <a:srgbClr val="FF7A00"/>
                </a:solidFill>
              </a:rPr>
              <a:t>60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97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0.98}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IntermediateEJB &amp; </a:t>
            </a:r>
            <a:r>
              <a:rPr>
                <a:solidFill>
                  <a:srgbClr val="FF7A00"/>
                </a:solidFill>
              </a:rPr>
              <a:t>33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66</a:t>
            </a:r>
            <a:r>
              <a:t>.</a:t>
            </a:r>
            <a:r>
              <a:rPr>
                <a:solidFill>
                  <a:srgbClr val="FF7A00"/>
                </a:solidFill>
              </a:rPr>
              <a:t>7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SecuredEJB &amp; </a:t>
            </a:r>
            <a:r>
              <a:rPr>
                <a:solidFill>
                  <a:srgbClr val="FF7A00"/>
                </a:solidFill>
              </a:rPr>
              <a:t>80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98</a:t>
            </a:r>
            <a:r>
              <a:t>.</a:t>
            </a:r>
            <a:r>
              <a:rPr>
                <a:solidFill>
                  <a:srgbClr val="FF7A00"/>
                </a:solidFill>
              </a:rPr>
              <a:t>7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0.97}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AsynchronousClient &amp; </a:t>
            </a:r>
            <a:r>
              <a:rPr>
                <a:solidFill>
                  <a:srgbClr val="FF7A00"/>
                </a:solidFill>
              </a:rPr>
              <a:t>20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29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0.97}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RemoteEJBClient &amp; </a:t>
            </a:r>
            <a:r>
              <a:rPr>
                <a:solidFill>
                  <a:srgbClr val="FF7A00"/>
                </a:solidFill>
              </a:rPr>
              <a:t>25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58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TimeoutExample &amp; </a:t>
            </a:r>
            <a:r>
              <a:rPr>
                <a:solidFill>
                  <a:srgbClr val="FF7A00"/>
                </a:solidFill>
              </a:rPr>
              <a:t>60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99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GreetController &amp; </a:t>
            </a:r>
            <a:r>
              <a:rPr>
                <a:solidFill>
                  <a:srgbClr val="FF7A00"/>
                </a:solidFill>
              </a:rPr>
              <a:t>66</a:t>
            </a:r>
            <a:r>
              <a:t>.</a:t>
            </a:r>
            <a:r>
              <a:rPr>
                <a:solidFill>
                  <a:srgbClr val="FF7A00"/>
                </a:solidFill>
              </a:rPr>
              <a:t>7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100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HelloWorldJMSClient &amp; </a:t>
            </a:r>
            <a:r>
              <a:rPr>
                <a:solidFill>
                  <a:srgbClr val="FF7A00"/>
                </a:solidFill>
              </a:rPr>
              <a:t>4</a:t>
            </a:r>
            <a:r>
              <a:t>.</a:t>
            </a:r>
            <a:r>
              <a:rPr>
                <a:solidFill>
                  <a:srgbClr val="FF7A00"/>
                </a:solidFill>
              </a:rPr>
              <a:t>9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23</a:t>
            </a:r>
            <a:r>
              <a:t>.</a:t>
            </a:r>
            <a:r>
              <a:rPr>
                <a:solidFill>
                  <a:srgbClr val="FF7A00"/>
                </a:solidFill>
              </a:rPr>
              <a:t>1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MemberResourceRESTService &amp; </a:t>
            </a:r>
            <a:r>
              <a:rPr>
                <a:solidFill>
                  <a:srgbClr val="FF7A00"/>
                </a:solidFill>
              </a:rPr>
              <a:t>19</a:t>
            </a:r>
            <a:r>
              <a:t>.</a:t>
            </a:r>
            <a:r>
              <a:rPr>
                <a:solidFill>
                  <a:srgbClr val="FF7A00"/>
                </a:solidFill>
              </a:rPr>
              <a:t>1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69</a:t>
            </a:r>
            <a:r>
              <a:t>.</a:t>
            </a:r>
            <a:r>
              <a:rPr>
                <a:solidFill>
                  <a:srgbClr val="FF7A00"/>
                </a:solidFill>
              </a:rPr>
              <a:t>2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MemberResourceRESTService &amp; </a:t>
            </a:r>
            <a:r>
              <a:rPr>
                <a:solidFill>
                  <a:srgbClr val="FF7A00"/>
                </a:solidFill>
              </a:rPr>
              <a:t>19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67</a:t>
            </a:r>
            <a:r>
              <a:t>.</a:t>
            </a:r>
            <a:r>
              <a:rPr>
                <a:solidFill>
                  <a:srgbClr val="FF7A00"/>
                </a:solidFill>
              </a:rPr>
              <a:t>7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0.96}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MemberRegistrationServlet &amp; </a:t>
            </a:r>
            <a:r>
              <a:rPr>
                <a:solidFill>
                  <a:srgbClr val="FF7A00"/>
                </a:solidFill>
              </a:rPr>
              <a:t>18</a:t>
            </a:r>
            <a:r>
              <a:t>.</a:t>
            </a:r>
            <a:r>
              <a:rPr>
                <a:solidFill>
                  <a:srgbClr val="FF7A00"/>
                </a:solidFill>
              </a:rPr>
              <a:t>2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87</a:t>
            </a:r>
            <a:r>
              <a:t>.</a:t>
            </a:r>
            <a:r>
              <a:rPr>
                <a:solidFill>
                  <a:srgbClr val="FF7A00"/>
                </a:solidFill>
              </a:rPr>
              <a:t>1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HelloWorldMDBServletClient &amp; </a:t>
            </a:r>
            <a:r>
              <a:rPr>
                <a:solidFill>
                  <a:srgbClr val="FF7A00"/>
                </a:solidFill>
              </a:rPr>
              <a:t>26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61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0.99}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TaskDaoImpl &amp; </a:t>
            </a:r>
            <a:r>
              <a:rPr>
                <a:solidFill>
                  <a:srgbClr val="FF7A00"/>
                </a:solidFill>
              </a:rPr>
              <a:t>55</a:t>
            </a:r>
            <a:r>
              <a:t>.</a:t>
            </a:r>
            <a:r>
              <a:rPr>
                <a:solidFill>
                  <a:srgbClr val="FF7A00"/>
                </a:solidFill>
              </a:rPr>
              <a:t>6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77</a:t>
            </a:r>
            <a:r>
              <a:t>.</a:t>
            </a:r>
            <a:r>
              <a:rPr>
                <a:solidFill>
                  <a:srgbClr val="FF7A00"/>
                </a:solidFill>
              </a:rPr>
              <a:t>8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AuthController &amp; </a:t>
            </a:r>
            <a:r>
              <a:rPr>
                <a:solidFill>
                  <a:srgbClr val="FF7A00"/>
                </a:solidFill>
              </a:rPr>
              <a:t>30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100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TaskController &amp; </a:t>
            </a:r>
            <a:r>
              <a:rPr>
                <a:solidFill>
                  <a:srgbClr val="FF7A00"/>
                </a:solidFill>
              </a:rPr>
              <a:t>42</a:t>
            </a:r>
            <a:r>
              <a:t>.</a:t>
            </a:r>
            <a:r>
              <a:rPr>
                <a:solidFill>
                  <a:srgbClr val="FF7A00"/>
                </a:solidFill>
              </a:rPr>
              <a:t>9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100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TaskDaoImpl &amp; </a:t>
            </a:r>
            <a:r>
              <a:rPr>
                <a:solidFill>
                  <a:srgbClr val="FF7A00"/>
                </a:solidFill>
              </a:rPr>
              <a:t>55</a:t>
            </a:r>
            <a:r>
              <a:t>.</a:t>
            </a:r>
            <a:r>
              <a:rPr>
                <a:solidFill>
                  <a:srgbClr val="FF7A00"/>
                </a:solidFill>
              </a:rPr>
              <a:t>6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75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0.96}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TaskListBean &amp; </a:t>
            </a:r>
            <a:r>
              <a:rPr>
                <a:solidFill>
                  <a:srgbClr val="FF7A00"/>
                </a:solidFill>
              </a:rPr>
              <a:t>75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96</a:t>
            </a:r>
            <a:r>
              <a:t>.</a:t>
            </a:r>
            <a:r>
              <a:rPr>
                <a:solidFill>
                  <a:srgbClr val="FF7A00"/>
                </a:solidFill>
              </a:rPr>
              <a:t>7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0.93}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TaskDaoImpl &amp; </a:t>
            </a:r>
            <a:r>
              <a:rPr>
                <a:solidFill>
                  <a:srgbClr val="FF7A00"/>
                </a:solidFill>
              </a:rPr>
              <a:t>55</a:t>
            </a:r>
            <a:r>
              <a:t>.</a:t>
            </a:r>
            <a:r>
              <a:rPr>
                <a:solidFill>
                  <a:srgbClr val="FF7A00"/>
                </a:solidFill>
              </a:rPr>
              <a:t>6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77</a:t>
            </a:r>
            <a:r>
              <a:t>.</a:t>
            </a:r>
            <a:r>
              <a:rPr>
                <a:solidFill>
                  <a:srgbClr val="FF7A00"/>
                </a:solidFill>
              </a:rPr>
              <a:t>8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TaskResource &amp; </a:t>
            </a:r>
            <a:r>
              <a:rPr>
                <a:solidFill>
                  <a:srgbClr val="FF7A00"/>
                </a:solidFill>
              </a:rPr>
              <a:t>55</a:t>
            </a:r>
            <a:r>
              <a:t>.</a:t>
            </a:r>
            <a:r>
              <a:rPr>
                <a:solidFill>
                  <a:srgbClr val="FF7A00"/>
                </a:solidFill>
              </a:rPr>
              <a:t>4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84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1.00}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Servlet &amp; </a:t>
            </a:r>
            <a:r>
              <a:rPr>
                <a:solidFill>
                  <a:srgbClr val="FF7A00"/>
                </a:solidFill>
              </a:rPr>
              <a:t>40</a:t>
            </a:r>
            <a:r>
              <a:t>.</a:t>
            </a:r>
            <a:r>
              <a:rPr>
                <a:solidFill>
                  <a:srgbClr val="FF7A00"/>
                </a:solidFill>
              </a:rPr>
              <a:t>0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60</a:t>
            </a:r>
            <a:r>
              <a:t>.</a:t>
            </a:r>
            <a:r>
              <a:rPr>
                <a:solidFill>
                  <a:srgbClr val="FF7A00"/>
                </a:solidFill>
              </a:rPr>
              <a:t>9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0.92}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XAService &amp; </a:t>
            </a:r>
            <a:r>
              <a:rPr>
                <a:solidFill>
                  <a:srgbClr val="FF7A00"/>
                </a:solidFill>
              </a:rPr>
              <a:t>44</a:t>
            </a:r>
            <a:r>
              <a:t>.</a:t>
            </a:r>
            <a:r>
              <a:rPr>
                <a:solidFill>
                  <a:srgbClr val="FF7A00"/>
                </a:solidFill>
              </a:rPr>
              <a:t>7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FF7A00"/>
                </a:solidFill>
              </a:rPr>
              <a:t>49</a:t>
            </a:r>
            <a:r>
              <a:t>.</a:t>
            </a:r>
            <a:r>
              <a:rPr>
                <a:solidFill>
                  <a:srgbClr val="FF7A00"/>
                </a:solidFill>
              </a:rPr>
              <a:t>3</a:t>
            </a:r>
            <a:r>
              <a:rPr>
                <a:solidFill>
                  <a:srgbClr val="FF2600"/>
                </a:solidFill>
              </a:rPr>
              <a:t>\%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0.96}</a:t>
            </a:r>
            <a:r>
              <a:t> &amp; </a:t>
            </a:r>
            <a:r>
              <a:rPr>
                <a:solidFill>
                  <a:srgbClr val="0052E5"/>
                </a:solidFill>
              </a:rPr>
              <a:t>{\bf</a:t>
            </a:r>
            <a:r>
              <a:t> </a:t>
            </a:r>
            <a:r>
              <a:rPr>
                <a:solidFill>
                  <a:srgbClr val="0052E5"/>
                </a:solidFill>
              </a:rPr>
              <a:t>$\le</a:t>
            </a:r>
            <a:r>
              <a:t> </a:t>
            </a:r>
            <a:r>
              <a:rPr>
                <a:solidFill>
                  <a:srgbClr val="0052E5"/>
                </a:solidFill>
              </a:rPr>
              <a:t>0.001$}</a:t>
            </a:r>
            <a:r>
              <a:t>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\midrule</a:t>
            </a:r>
            <a:r>
              <a:rPr>
                <a:solidFill>
                  <a:srgbClr val="000000"/>
                </a:solidFill>
              </a:rP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latin typeface="Monaco"/>
                <a:ea typeface="Monaco"/>
                <a:cs typeface="Monaco"/>
                <a:sym typeface="Monaco"/>
              </a:defRPr>
            </a:pPr>
            <a:r>
              <a:t>Average  &amp;  </a:t>
            </a:r>
            <a:r>
              <a:rPr>
                <a:solidFill>
                  <a:srgbClr val="FF7A00"/>
                </a:solidFill>
              </a:rPr>
              <a:t>43</a:t>
            </a:r>
            <a:r>
              <a:t>.</a:t>
            </a:r>
            <a:r>
              <a:rPr>
                <a:solidFill>
                  <a:srgbClr val="FF7A00"/>
                </a:solidFill>
              </a:rPr>
              <a:t>8</a:t>
            </a:r>
            <a:r>
              <a:rPr>
                <a:solidFill>
                  <a:srgbClr val="FF2600"/>
                </a:solidFill>
              </a:rPr>
              <a:t>\%</a:t>
            </a:r>
            <a:r>
              <a:t>  &amp;  </a:t>
            </a:r>
            <a:r>
              <a:rPr>
                <a:solidFill>
                  <a:srgbClr val="FF7A00"/>
                </a:solidFill>
              </a:rPr>
              <a:t>74</a:t>
            </a:r>
            <a:r>
              <a:t>.</a:t>
            </a:r>
            <a:r>
              <a:rPr>
                <a:solidFill>
                  <a:srgbClr val="FF7A00"/>
                </a:solidFill>
              </a:rPr>
              <a:t>6</a:t>
            </a:r>
            <a:r>
              <a:rPr>
                <a:solidFill>
                  <a:srgbClr val="FF2600"/>
                </a:solidFill>
              </a:rPr>
              <a:t>\%</a:t>
            </a:r>
            <a:r>
              <a:t>  &amp;  </a:t>
            </a:r>
            <a:r>
              <a:rPr>
                <a:solidFill>
                  <a:srgbClr val="FF7A00"/>
                </a:solidFill>
              </a:rPr>
              <a:t>0</a:t>
            </a:r>
            <a:r>
              <a:t>.</a:t>
            </a:r>
            <a:r>
              <a:rPr>
                <a:solidFill>
                  <a:srgbClr val="FF7A00"/>
                </a:solidFill>
              </a:rPr>
              <a:t>98</a:t>
            </a:r>
            <a:r>
              <a:t>  &amp; </a:t>
            </a:r>
            <a:r>
              <a:rPr>
                <a:solidFill>
                  <a:srgbClr val="FF2600"/>
                </a:solidFill>
              </a:rPr>
              <a:t>\\</a:t>
            </a:r>
            <a: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solidFill>
                  <a:srgbClr val="9437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\bottomrule</a:t>
            </a:r>
            <a:r>
              <a:rPr>
                <a:solidFill>
                  <a:srgbClr val="000000"/>
                </a:solidFill>
              </a:rPr>
              <a:t> 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600">
                <a:solidFill>
                  <a:srgbClr val="0052E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437FF"/>
                </a:solidFill>
              </a:rPr>
              <a:t>\end</a:t>
            </a:r>
            <a:r>
              <a:t>{tabular}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5790</Words>
  <Application>Microsoft Office PowerPoint</Application>
  <PresentationFormat>Custom</PresentationFormat>
  <Paragraphs>656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Gill Sans</vt:lpstr>
      <vt:lpstr>Helvetica</vt:lpstr>
      <vt:lpstr>Helvetica Light</vt:lpstr>
      <vt:lpstr>Lucida Grande</vt:lpstr>
      <vt:lpstr>Monaco</vt:lpstr>
      <vt:lpstr>Gradient</vt:lpstr>
      <vt:lpstr>Intro to Statistics to Assess Randomized Algorithms </vt:lpstr>
      <vt:lpstr>In This Seminar </vt:lpstr>
      <vt:lpstr>Just an informal intro for beginners…  quite complex topic if you look at the details…</vt:lpstr>
      <vt:lpstr>PowerPoint Presentation</vt:lpstr>
      <vt:lpstr>Why bother with statistics? </vt:lpstr>
      <vt:lpstr>Experiments</vt:lpstr>
      <vt:lpstr>Statistics: have I run enough experiments?  </vt:lpstr>
      <vt:lpstr>Randomised Algorithms</vt:lpstr>
      <vt:lpstr>Case Study Selection</vt:lpstr>
      <vt:lpstr>Motivating Example</vt:lpstr>
      <vt:lpstr>Probability</vt:lpstr>
      <vt:lpstr>Binomial Distribution B(n,r)</vt:lpstr>
      <vt:lpstr>Examples</vt:lpstr>
      <vt:lpstr>The most likely estimate r=k/n might not have high probability of being correct</vt:lpstr>
      <vt:lpstr>Comparing A with B</vt:lpstr>
      <vt:lpstr>But what if…</vt:lpstr>
      <vt:lpstr>PowerPoint Presentation</vt:lpstr>
      <vt:lpstr>Don’t need math details…</vt:lpstr>
      <vt:lpstr>PowerPoint Presentation</vt:lpstr>
      <vt:lpstr>PowerPoint Presentation</vt:lpstr>
      <vt:lpstr>What Statistical Tools to Use? </vt:lpstr>
      <vt:lpstr>How to Choose?</vt:lpstr>
      <vt:lpstr>PowerPoint Presentation</vt:lpstr>
      <vt:lpstr>PowerPoint Presentation</vt:lpstr>
      <vt:lpstr>Statistical Tests</vt:lpstr>
      <vt:lpstr>Statistical Difference</vt:lpstr>
      <vt:lpstr>P-value &lt; 0.05</vt:lpstr>
      <vt:lpstr>PowerPoint Presentation</vt:lpstr>
      <vt:lpstr>More than 100 years old</vt:lpstr>
      <vt:lpstr>Tests You Need To Know</vt:lpstr>
      <vt:lpstr>Fisher Exact Test</vt:lpstr>
      <vt:lpstr>Example</vt:lpstr>
      <vt:lpstr>PowerPoint Presentation</vt:lpstr>
      <vt:lpstr>But does it matter that not enough evidence to claim A is better?</vt:lpstr>
      <vt:lpstr>Not really…</vt:lpstr>
      <vt:lpstr>“Similar” Example</vt:lpstr>
      <vt:lpstr>Bit different now…</vt:lpstr>
      <vt:lpstr>But what if…</vt:lpstr>
      <vt:lpstr>PowerPoint Presentation</vt:lpstr>
      <vt:lpstr>Context</vt:lpstr>
      <vt:lpstr>Results</vt:lpstr>
      <vt:lpstr>So 2 Steps Analysis</vt:lpstr>
      <vt:lpstr>Non-Binary Performance</vt:lpstr>
      <vt:lpstr>Student t-test</vt:lpstr>
      <vt:lpstr>Normal Distribution</vt:lpstr>
      <vt:lpstr>Example</vt:lpstr>
      <vt:lpstr>t-test (continued.)</vt:lpstr>
      <vt:lpstr>CLT Example</vt:lpstr>
      <vt:lpstr>CLT (continued.)</vt:lpstr>
      <vt:lpstr>A More Relevant Example</vt:lpstr>
      <vt:lpstr>PowerPoint Presentation</vt:lpstr>
      <vt:lpstr>Probability Distribution</vt:lpstr>
      <vt:lpstr>(continued.)</vt:lpstr>
      <vt:lpstr>What about checking normality?</vt:lpstr>
      <vt:lpstr>Random Testing</vt:lpstr>
      <vt:lpstr>PowerPoint Presentation</vt:lpstr>
      <vt:lpstr>Non-Parametric Tests</vt:lpstr>
      <vt:lpstr>Wilcoxon-Mann-Whitney U-test</vt:lpstr>
      <vt:lpstr>Example</vt:lpstr>
      <vt:lpstr>PowerPoint Presentation</vt:lpstr>
      <vt:lpstr>Which One To Use?</vt:lpstr>
      <vt:lpstr>(continued.)</vt:lpstr>
      <vt:lpstr>So If In Doubts…</vt:lpstr>
      <vt:lpstr>In a Nutshell…</vt:lpstr>
      <vt:lpstr>Side-effects</vt:lpstr>
      <vt:lpstr>Wrong Approach</vt:lpstr>
      <vt:lpstr>A Better Approach</vt:lpstr>
      <vt:lpstr>How to Quantify Practical Relevance?</vt:lpstr>
      <vt:lpstr>Issues With Averages</vt:lpstr>
      <vt:lpstr>Standardised Effect Sizes</vt:lpstr>
      <vt:lpstr>Main Effect Sizes</vt:lpstr>
      <vt:lpstr>Odds Ratio</vt:lpstr>
      <vt:lpstr>(continued)</vt:lpstr>
      <vt:lpstr>Cohen d</vt:lpstr>
      <vt:lpstr>(continued.)</vt:lpstr>
      <vt:lpstr>PowerPoint Presentation</vt:lpstr>
      <vt:lpstr>Vargha-Delaney A Measure</vt:lpstr>
      <vt:lpstr>(continued.)</vt:lpstr>
      <vt:lpstr>R Code For A12 Measure</vt:lpstr>
      <vt:lpstr>On t-test vs. U-test</vt:lpstr>
      <vt:lpstr>For Large Experiments…</vt:lpstr>
      <vt:lpstr>The Wrath of Bonferroni</vt:lpstr>
      <vt:lpstr>PowerPoint Presentation</vt:lpstr>
      <vt:lpstr>PowerPoint Presentation</vt:lpstr>
      <vt:lpstr>Beware…</vt:lpstr>
      <vt:lpstr>Multiple Experiments</vt:lpstr>
      <vt:lpstr>Controversial Topic…</vt:lpstr>
      <vt:lpstr>More Positive or Negative Cases?</vt:lpstr>
      <vt:lpstr>Bayesian Data Analysis</vt:lpstr>
      <vt:lpstr>PowerPoint Presentation</vt:lpstr>
      <vt:lpstr>My Personal Opinion…</vt:lpstr>
      <vt:lpstr>How To Visualise The Data and Results of the Statistical Tests?</vt:lpstr>
      <vt:lpstr>PowerPoint Presentation</vt:lpstr>
      <vt:lpstr>Tables</vt:lpstr>
      <vt:lpstr>Raise Your Hand If…</vt:lpstr>
      <vt:lpstr>DO NOT DO IT</vt:lpstr>
      <vt:lpstr>From Scripts to PDF</vt:lpstr>
      <vt:lpstr>PowerPoint Presentation</vt:lpstr>
      <vt:lpstr>PowerPoint Presentation</vt:lpstr>
      <vt:lpstr>PowerPoint Presentation</vt:lpstr>
      <vt:lpstr>When generating tables/graphs in R/Latex, adding statistics is trivial!  Data change? No problem: $&gt; bestSelectionTable() $&gt; pdflatex paper.tex</vt:lpstr>
      <vt:lpstr>PowerPoint Presentation</vt:lpstr>
      <vt:lpstr>ROI of learning Latex/R</vt:lpstr>
      <vt:lpstr>Conclusion</vt:lpstr>
      <vt:lpstr>(1) Statistics Is Not Mumbo Jumbo</vt:lpstr>
      <vt:lpstr>(2) The more data,  the better</vt:lpstr>
      <vt:lpstr>(2.1) Corollarium</vt:lpstr>
      <vt:lpstr>(3) Main Statistics To Use</vt:lpstr>
      <vt:lpstr>(4) Automation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Statistics, Data Analysis and Visualisation in R and Latex</dc:title>
  <cp:lastModifiedBy>Andrea</cp:lastModifiedBy>
  <cp:revision>18</cp:revision>
  <dcterms:modified xsi:type="dcterms:W3CDTF">2022-11-18T13:35:27Z</dcterms:modified>
</cp:coreProperties>
</file>